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7" r:id="rId3"/>
    <p:sldId id="257" r:id="rId4"/>
    <p:sldId id="273" r:id="rId5"/>
    <p:sldId id="286" r:id="rId6"/>
    <p:sldId id="277" r:id="rId7"/>
    <p:sldId id="274" r:id="rId8"/>
    <p:sldId id="266" r:id="rId9"/>
    <p:sldId id="276" r:id="rId10"/>
    <p:sldId id="275" r:id="rId11"/>
    <p:sldId id="288" r:id="rId12"/>
    <p:sldId id="289" r:id="rId13"/>
    <p:sldId id="298" r:id="rId14"/>
    <p:sldId id="295" r:id="rId15"/>
    <p:sldId id="29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8428"/>
    <a:srgbClr val="43A0C3"/>
    <a:srgbClr val="75A88D"/>
    <a:srgbClr val="B52823"/>
    <a:srgbClr val="B52A24"/>
    <a:srgbClr val="CC79A7"/>
    <a:srgbClr val="439FC3"/>
    <a:srgbClr val="76A88D"/>
    <a:srgbClr val="FA842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58"/>
    <p:restoredTop sz="93750"/>
  </p:normalViewPr>
  <p:slideViewPr>
    <p:cSldViewPr snapToGrid="0" snapToObjects="1" showGuides="1">
      <p:cViewPr>
        <p:scale>
          <a:sx n="60" d="100"/>
          <a:sy n="60" d="100"/>
        </p:scale>
        <p:origin x="3656" y="16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841457-5238-044D-90F8-51CF1BDB0A62}" type="datetimeFigureOut">
              <a:rPr lang="en-US" smtClean="0"/>
              <a:t>2/28/18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AB1819-EC66-3745-B0F6-96239837F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090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Color</a:t>
            </a:r>
            <a:r>
              <a:rPr lang="en-US" baseline="0" dirty="0" smtClean="0"/>
              <a:t> scheme</a:t>
            </a:r>
          </a:p>
          <a:p>
            <a:endParaRPr lang="en-US" baseline="0" dirty="0" smtClean="0"/>
          </a:p>
          <a:p>
            <a:r>
              <a:rPr lang="en-US" dirty="0" smtClean="0"/>
              <a:t>black = "black”</a:t>
            </a:r>
          </a:p>
          <a:p>
            <a:r>
              <a:rPr lang="en-US" dirty="0" smtClean="0"/>
              <a:t>blue = "#439FC3”</a:t>
            </a:r>
          </a:p>
          <a:p>
            <a:r>
              <a:rPr lang="en-US" dirty="0" smtClean="0"/>
              <a:t>green = "#397262”</a:t>
            </a:r>
          </a:p>
          <a:p>
            <a:r>
              <a:rPr lang="en-US" dirty="0" smtClean="0"/>
              <a:t>orange = "#F9842A”</a:t>
            </a:r>
          </a:p>
          <a:p>
            <a:r>
              <a:rPr lang="en-US" dirty="0" smtClean="0"/>
              <a:t>red = "#B52A24”</a:t>
            </a:r>
          </a:p>
          <a:p>
            <a:r>
              <a:rPr lang="en-US" dirty="0" smtClean="0"/>
              <a:t>pink = "#CC79A7"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B1819-EC66-3745-B0F6-96239837FA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38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B1819-EC66-3745-B0F6-96239837FA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229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852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54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96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6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3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8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29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1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41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412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08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9276C-B1E4-C248-96AA-E20267F7BF24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C922D-B7A4-564B-9EC8-3D89DC6A9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53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Yu Gothic" charset="-128"/>
          <a:ea typeface="Yu Gothic" charset="-128"/>
          <a:cs typeface="Yu Gothic" charset="-128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Yu Gothic" charset="-128"/>
          <a:ea typeface="Yu Gothic" charset="-128"/>
          <a:cs typeface="Yu Gothic" charset="-12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Yu Gothic" charset="-128"/>
          <a:ea typeface="Yu Gothic" charset="-128"/>
          <a:cs typeface="Yu Gothic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Yu Gothic" charset="-128"/>
          <a:ea typeface="Yu Gothic" charset="-128"/>
          <a:cs typeface="Yu Gothic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Yu Gothic" charset="-128"/>
          <a:ea typeface="Yu Gothic" charset="-128"/>
          <a:cs typeface="Yu Gothic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Yu Gothic" charset="-128"/>
          <a:ea typeface="Yu Gothic" charset="-128"/>
          <a:cs typeface="Yu Gothic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9" Type="http://schemas.openxmlformats.org/officeDocument/2006/relationships/image" Target="../media/image43.png"/><Relationship Id="rId10" Type="http://schemas.openxmlformats.org/officeDocument/2006/relationships/image" Target="../media/image19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9.png"/><Relationship Id="rId7" Type="http://schemas.openxmlformats.org/officeDocument/2006/relationships/image" Target="../media/image30.png"/><Relationship Id="rId8" Type="http://schemas.openxmlformats.org/officeDocument/2006/relationships/image" Target="../media/image31.png"/><Relationship Id="rId9" Type="http://schemas.openxmlformats.org/officeDocument/2006/relationships/image" Target="../media/image32.png"/><Relationship Id="rId10" Type="http://schemas.openxmlformats.org/officeDocument/2006/relationships/image" Target="../media/image33.png"/><Relationship Id="rId11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0.emf"/><Relationship Id="rId8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79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821" y="2121171"/>
            <a:ext cx="11832087" cy="23876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Experimentally Informed Site-Specific Substitution Models Substantially Deepen Divergence Estimates </a:t>
            </a:r>
          </a:p>
        </p:txBody>
      </p:sp>
    </p:spTree>
    <p:extLst>
      <p:ext uri="{BB962C8B-B14F-4D97-AF65-F5344CB8AC3E}">
        <p14:creationId xmlns:p14="http://schemas.microsoft.com/office/powerpoint/2010/main" val="948824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9F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169" y="247726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Model Comparison Trees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496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259543" y="-422970"/>
            <a:ext cx="8526542" cy="7235250"/>
            <a:chOff x="2259543" y="-422970"/>
            <a:chExt cx="8526542" cy="723525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473"/>
            <a:stretch/>
          </p:blipFill>
          <p:spPr>
            <a:xfrm>
              <a:off x="2259543" y="534161"/>
              <a:ext cx="3920724" cy="6071174"/>
            </a:xfrm>
            <a:prstGeom prst="rect">
              <a:avLst/>
            </a:prstGeom>
          </p:spPr>
        </p:pic>
        <p:grpSp>
          <p:nvGrpSpPr>
            <p:cNvPr id="17" name="Group 16"/>
            <p:cNvGrpSpPr/>
            <p:nvPr/>
          </p:nvGrpSpPr>
          <p:grpSpPr>
            <a:xfrm>
              <a:off x="3033226" y="-422970"/>
              <a:ext cx="7752859" cy="7235250"/>
              <a:chOff x="3033226" y="-422970"/>
              <a:chExt cx="7752859" cy="7235250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3033226" y="-45720"/>
                <a:ext cx="7752859" cy="6858000"/>
                <a:chOff x="3033226" y="-45720"/>
                <a:chExt cx="7752859" cy="6858000"/>
              </a:xfrm>
            </p:grpSpPr>
            <p:grpSp>
              <p:nvGrpSpPr>
                <p:cNvPr id="25" name="Group 24"/>
                <p:cNvGrpSpPr/>
                <p:nvPr/>
              </p:nvGrpSpPr>
              <p:grpSpPr>
                <a:xfrm>
                  <a:off x="3033226" y="358700"/>
                  <a:ext cx="2489784" cy="5544633"/>
                  <a:chOff x="2736344" y="358700"/>
                  <a:chExt cx="2489784" cy="5544633"/>
                </a:xfrm>
              </p:grpSpPr>
              <p:sp>
                <p:nvSpPr>
                  <p:cNvPr id="12" name="TextBox 11"/>
                  <p:cNvSpPr txBox="1"/>
                  <p:nvPr/>
                </p:nvSpPr>
                <p:spPr>
                  <a:xfrm>
                    <a:off x="3653262" y="358700"/>
                    <a:ext cx="785793" cy="369332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b="1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GY94</a:t>
                    </a:r>
                    <a:endParaRPr lang="en-US" b="1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  <p:sp>
                <p:nvSpPr>
                  <p:cNvPr id="13" name="TextBox 12"/>
                  <p:cNvSpPr txBox="1"/>
                  <p:nvPr/>
                </p:nvSpPr>
                <p:spPr>
                  <a:xfrm>
                    <a:off x="3229268" y="2092661"/>
                    <a:ext cx="1547218" cy="369332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b="1" dirty="0" err="1" smtClean="0">
                        <a:solidFill>
                          <a:srgbClr val="43A0C3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ExpCM</a:t>
                    </a:r>
                    <a:r>
                      <a:rPr lang="en-US" b="1" dirty="0" smtClean="0">
                        <a:solidFill>
                          <a:srgbClr val="43A0C3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 (H1)</a:t>
                    </a:r>
                    <a:endParaRPr lang="en-US" b="1" dirty="0">
                      <a:solidFill>
                        <a:srgbClr val="43A0C3"/>
                      </a:solidFill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  <p:sp>
                <p:nvSpPr>
                  <p:cNvPr id="14" name="TextBox 13"/>
                  <p:cNvSpPr txBox="1"/>
                  <p:nvPr/>
                </p:nvSpPr>
                <p:spPr>
                  <a:xfrm>
                    <a:off x="3229268" y="3814590"/>
                    <a:ext cx="1547218" cy="369332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b="1" dirty="0" err="1" smtClean="0">
                        <a:solidFill>
                          <a:srgbClr val="FA8428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ExpCM</a:t>
                    </a:r>
                    <a:r>
                      <a:rPr lang="en-US" b="1" dirty="0">
                        <a:solidFill>
                          <a:srgbClr val="FA8428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 </a:t>
                    </a:r>
                    <a:r>
                      <a:rPr lang="en-US" b="1" dirty="0" smtClean="0">
                        <a:solidFill>
                          <a:srgbClr val="FA8428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(H3)</a:t>
                    </a:r>
                    <a:endParaRPr lang="en-US" b="1" dirty="0">
                      <a:solidFill>
                        <a:srgbClr val="FA8428"/>
                      </a:solidFill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  <p:sp>
                <p:nvSpPr>
                  <p:cNvPr id="15" name="TextBox 14"/>
                  <p:cNvSpPr txBox="1"/>
                  <p:nvPr/>
                </p:nvSpPr>
                <p:spPr>
                  <a:xfrm>
                    <a:off x="2736344" y="5534001"/>
                    <a:ext cx="2489784" cy="369332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b="1" dirty="0" err="1" smtClean="0">
                        <a:solidFill>
                          <a:srgbClr val="75A88D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ExpCM</a:t>
                    </a:r>
                    <a:r>
                      <a:rPr lang="en-US" b="1" dirty="0">
                        <a:solidFill>
                          <a:srgbClr val="75A88D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 </a:t>
                    </a:r>
                    <a:r>
                      <a:rPr lang="en-US" b="1" dirty="0" smtClean="0">
                        <a:solidFill>
                          <a:srgbClr val="75A88D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(H1+H3 </a:t>
                    </a:r>
                    <a:r>
                      <a:rPr lang="en-US" b="1" dirty="0" err="1" smtClean="0">
                        <a:solidFill>
                          <a:srgbClr val="75A88D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avg</a:t>
                    </a:r>
                    <a:r>
                      <a:rPr lang="en-US" b="1" dirty="0" smtClean="0">
                        <a:solidFill>
                          <a:srgbClr val="75A88D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)</a:t>
                    </a:r>
                    <a:endParaRPr lang="en-US" b="1" dirty="0">
                      <a:solidFill>
                        <a:srgbClr val="75A88D"/>
                      </a:solidFill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p:grpSp>
            <p:pic>
              <p:nvPicPr>
                <p:cNvPr id="2" name="Picture 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85180" y="-45720"/>
                  <a:ext cx="4900905" cy="6858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7" name="TextBox 6"/>
                    <p:cNvSpPr txBox="1"/>
                    <p:nvPr/>
                  </p:nvSpPr>
                  <p:spPr>
                    <a:xfrm>
                      <a:off x="8448073" y="1710235"/>
                      <a:ext cx="1858403" cy="3231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500" dirty="0" smtClean="0">
                          <a:solidFill>
                            <a:srgbClr val="43A0C3"/>
                          </a:solidFill>
                          <a:latin typeface="Yu Gothic" charset="-128"/>
                          <a:ea typeface="Yu Gothic" charset="-128"/>
                          <a:cs typeface="Yu Gothic" charset="-128"/>
                        </a:rPr>
                        <a:t>ExpCM + </a:t>
                      </a:r>
                      <a14:m>
                        <m:oMath xmlns:m="http://schemas.openxmlformats.org/officeDocument/2006/math">
                          <m:r>
                            <m:rPr>
                              <m:sty m:val="p"/>
                            </m:rPr>
                            <a:rPr lang="el-GR" sz="1500" i="1" smtClean="0">
                              <a:solidFill>
                                <a:srgbClr val="43A0C3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Γ</m:t>
                          </m:r>
                          <m:r>
                            <a:rPr lang="el-GR" sz="1500" i="1" smtClean="0">
                              <a:solidFill>
                                <a:srgbClr val="43A0C3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𝜔</m:t>
                          </m:r>
                        </m:oMath>
                      </a14:m>
                      <a:endParaRPr lang="en-US" sz="1500" dirty="0">
                        <a:solidFill>
                          <a:srgbClr val="43A0C3"/>
                        </a:solidFill>
                        <a:latin typeface="Yu Gothic" charset="-128"/>
                        <a:ea typeface="Yu Gothic" charset="-128"/>
                        <a:cs typeface="Yu Gothic" charset="-128"/>
                      </a:endParaRPr>
                    </a:p>
                  </p:txBody>
                </p:sp>
              </mc:Choice>
              <mc:Fallback xmlns="">
                <p:sp>
                  <p:nvSpPr>
                    <p:cNvPr id="7" name="TextBox 6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8448073" y="1710235"/>
                      <a:ext cx="1858403" cy="323165"/>
                    </a:xfrm>
                    <a:prstGeom prst="rect">
                      <a:avLst/>
                    </a:prstGeom>
                    <a:blipFill rotWithShape="0">
                      <a:blip r:embed="rId9"/>
                      <a:stretch>
                        <a:fillRect l="-1311" t="-3774" b="-2075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18" name="Triangle 17"/>
                <p:cNvSpPr/>
                <p:nvPr/>
              </p:nvSpPr>
              <p:spPr>
                <a:xfrm flipH="1">
                  <a:off x="7267716" y="4438890"/>
                  <a:ext cx="121827" cy="105023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Oval 18"/>
                <p:cNvSpPr/>
                <p:nvPr/>
              </p:nvSpPr>
              <p:spPr>
                <a:xfrm flipH="1">
                  <a:off x="7115747" y="2198036"/>
                  <a:ext cx="105023" cy="1050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Oval 19"/>
                <p:cNvSpPr/>
                <p:nvPr/>
              </p:nvSpPr>
              <p:spPr>
                <a:xfrm flipH="1">
                  <a:off x="10279540" y="2199930"/>
                  <a:ext cx="105023" cy="1050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Triangle 21"/>
                <p:cNvSpPr/>
                <p:nvPr/>
              </p:nvSpPr>
              <p:spPr>
                <a:xfrm flipH="1">
                  <a:off x="10480478" y="4393832"/>
                  <a:ext cx="121827" cy="105023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Oval 25"/>
                <p:cNvSpPr/>
                <p:nvPr/>
              </p:nvSpPr>
              <p:spPr>
                <a:xfrm flipH="1">
                  <a:off x="7175853" y="5649142"/>
                  <a:ext cx="105023" cy="1050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 flipH="1">
                  <a:off x="10209143" y="5649142"/>
                  <a:ext cx="105023" cy="10502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Triangle 27"/>
                <p:cNvSpPr/>
                <p:nvPr/>
              </p:nvSpPr>
              <p:spPr>
                <a:xfrm flipH="1">
                  <a:off x="7280876" y="6127111"/>
                  <a:ext cx="121827" cy="105023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Triangle 28"/>
                <p:cNvSpPr/>
                <p:nvPr/>
              </p:nvSpPr>
              <p:spPr>
                <a:xfrm flipH="1">
                  <a:off x="10358651" y="6127111"/>
                  <a:ext cx="121827" cy="105023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6" name="Rectangle 15"/>
              <p:cNvSpPr/>
              <p:nvPr/>
            </p:nvSpPr>
            <p:spPr>
              <a:xfrm>
                <a:off x="5915891" y="0"/>
                <a:ext cx="748145" cy="2078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8418337" y="-45720"/>
                <a:ext cx="979855" cy="22511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8448073" y="1710236"/>
                <a:ext cx="1357831" cy="2741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5909885" y="1725650"/>
                <a:ext cx="1357831" cy="2741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5870524" y="3429762"/>
                <a:ext cx="1357831" cy="2741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8335632" y="3402710"/>
                <a:ext cx="1625786" cy="3011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5923044" y="5121020"/>
                <a:ext cx="1586119" cy="34457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8418337" y="5073211"/>
                <a:ext cx="1790806" cy="30437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6076249" y="-409523"/>
                <a:ext cx="2061783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Yu Gothic" charset="-128"/>
                    <a:ea typeface="Yu Gothic" charset="-128"/>
                    <a:cs typeface="Yu Gothic" charset="-128"/>
                  </a:rPr>
                  <a:t>No rate variation</a:t>
                </a:r>
                <a:endParaRPr lang="en-US" b="1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8" name="TextBox 37"/>
                  <p:cNvSpPr txBox="1"/>
                  <p:nvPr/>
                </p:nvSpPr>
                <p:spPr>
                  <a:xfrm>
                    <a:off x="8640681" y="-422970"/>
                    <a:ext cx="2076209" cy="369332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14:m>
                      <m:oMath xmlns:m="http://schemas.openxmlformats.org/officeDocument/2006/math">
                        <m:r>
                          <a:rPr lang="el-GR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𝜞𝝎</m:t>
                        </m:r>
                      </m:oMath>
                    </a14:m>
                    <a:r>
                      <a:rPr lang="en-US" b="1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 rate variation</a:t>
                    </a:r>
                    <a:endParaRPr lang="en-US" b="1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mc:Choice>
            <mc:Fallback xmlns="">
              <p:sp>
                <p:nvSpPr>
                  <p:cNvPr id="38" name="TextBox 3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640681" y="-422970"/>
                    <a:ext cx="2076209" cy="369332"/>
                  </a:xfrm>
                  <a:prstGeom prst="rect">
                    <a:avLst/>
                  </a:prstGeom>
                  <a:blipFill rotWithShape="0">
                    <a:blip r:embed="rId10"/>
                    <a:stretch>
                      <a:fillRect t="-10000" r="-2053" b="-2666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2131067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9F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169" y="247726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Competing effects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5737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615776" y="-1443633"/>
            <a:ext cx="8617768" cy="8421578"/>
            <a:chOff x="-615776" y="-1443633"/>
            <a:chExt cx="8617768" cy="842157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32"/>
            <a:stretch/>
          </p:blipFill>
          <p:spPr>
            <a:xfrm>
              <a:off x="-512618" y="-1071570"/>
              <a:ext cx="3657600" cy="348818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167"/>
            <a:stretch/>
          </p:blipFill>
          <p:spPr>
            <a:xfrm>
              <a:off x="-512618" y="3320345"/>
              <a:ext cx="3657600" cy="346863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3163" y="-754828"/>
              <a:ext cx="3204411" cy="320441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3318" y="3773534"/>
              <a:ext cx="3204411" cy="3204411"/>
            </a:xfrm>
            <a:prstGeom prst="rect">
              <a:avLst/>
            </a:prstGeom>
          </p:spPr>
        </p:pic>
        <p:grpSp>
          <p:nvGrpSpPr>
            <p:cNvPr id="44" name="Group 43"/>
            <p:cNvGrpSpPr/>
            <p:nvPr/>
          </p:nvGrpSpPr>
          <p:grpSpPr>
            <a:xfrm>
              <a:off x="2345036" y="-754828"/>
              <a:ext cx="400110" cy="1481367"/>
              <a:chOff x="2053865" y="3926215"/>
              <a:chExt cx="400110" cy="1481367"/>
            </a:xfrm>
          </p:grpSpPr>
          <p:cxnSp>
            <p:nvCxnSpPr>
              <p:cNvPr id="8" name="Straight Connector 7"/>
              <p:cNvCxnSpPr/>
              <p:nvPr/>
            </p:nvCxnSpPr>
            <p:spPr>
              <a:xfrm>
                <a:off x="2229487" y="3926215"/>
                <a:ext cx="1443" cy="979769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 rot="5400000">
                <a:off x="1956402" y="4910010"/>
                <a:ext cx="59503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Yu Gothic" charset="-128"/>
                    <a:ea typeface="Yu Gothic" charset="-128"/>
                    <a:cs typeface="Yu Gothic" charset="-128"/>
                  </a:rPr>
                  <a:t>l</a:t>
                </a:r>
                <a:r>
                  <a:rPr lang="en-US" sz="2000" dirty="0" smtClean="0">
                    <a:latin typeface="Yu Gothic" charset="-128"/>
                    <a:ea typeface="Yu Gothic" charset="-128"/>
                    <a:cs typeface="Yu Gothic" charset="-128"/>
                  </a:rPr>
                  <a:t>ow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2603271" y="-737334"/>
              <a:ext cx="400110" cy="3428339"/>
              <a:chOff x="2240791" y="3926215"/>
              <a:chExt cx="400110" cy="3428339"/>
            </a:xfrm>
          </p:grpSpPr>
          <p:cxnSp>
            <p:nvCxnSpPr>
              <p:cNvPr id="9" name="Straight Connector 8"/>
              <p:cNvCxnSpPr/>
              <p:nvPr/>
            </p:nvCxnSpPr>
            <p:spPr>
              <a:xfrm flipH="1">
                <a:off x="2419111" y="3926215"/>
                <a:ext cx="3326" cy="183089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/>
              <p:cNvSpPr txBox="1"/>
              <p:nvPr/>
            </p:nvSpPr>
            <p:spPr>
              <a:xfrm rot="5400000">
                <a:off x="1599910" y="6313564"/>
                <a:ext cx="168187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Yu Gothic" charset="-128"/>
                    <a:ea typeface="Yu Gothic" charset="-128"/>
                    <a:cs typeface="Yu Gothic" charset="-128"/>
                  </a:rPr>
                  <a:t>intermediate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2861507" y="-754828"/>
              <a:ext cx="400110" cy="3720219"/>
              <a:chOff x="2412070" y="3926215"/>
              <a:chExt cx="400110" cy="3720219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2556351" y="3926215"/>
                <a:ext cx="6915" cy="30903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/>
              <p:cNvSpPr txBox="1"/>
              <p:nvPr/>
            </p:nvSpPr>
            <p:spPr>
              <a:xfrm rot="5400000">
                <a:off x="2266517" y="7100772"/>
                <a:ext cx="69121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Yu Gothic" charset="-128"/>
                    <a:ea typeface="Yu Gothic" charset="-128"/>
                    <a:cs typeface="Yu Gothic" charset="-128"/>
                  </a:rPr>
                  <a:t>high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2345036" y="5011457"/>
              <a:ext cx="400110" cy="1370770"/>
              <a:chOff x="2137443" y="1426417"/>
              <a:chExt cx="400110" cy="1370770"/>
            </a:xfrm>
          </p:grpSpPr>
          <p:cxnSp>
            <p:nvCxnSpPr>
              <p:cNvPr id="18" name="Straight Connector 17"/>
              <p:cNvCxnSpPr/>
              <p:nvPr/>
            </p:nvCxnSpPr>
            <p:spPr>
              <a:xfrm>
                <a:off x="2314553" y="1940503"/>
                <a:ext cx="801" cy="8566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/>
              <p:cNvSpPr txBox="1"/>
              <p:nvPr/>
            </p:nvSpPr>
            <p:spPr>
              <a:xfrm rot="5400000">
                <a:off x="2039980" y="1523880"/>
                <a:ext cx="59503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Yu Gothic" charset="-128"/>
                    <a:ea typeface="Yu Gothic" charset="-128"/>
                    <a:cs typeface="Yu Gothic" charset="-128"/>
                  </a:rPr>
                  <a:t>l</a:t>
                </a:r>
                <a:r>
                  <a:rPr lang="en-US" sz="2000" dirty="0" smtClean="0">
                    <a:latin typeface="Yu Gothic" charset="-128"/>
                    <a:ea typeface="Yu Gothic" charset="-128"/>
                    <a:cs typeface="Yu Gothic" charset="-128"/>
                  </a:rPr>
                  <a:t>ow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2603271" y="3295293"/>
              <a:ext cx="400110" cy="3443054"/>
              <a:chOff x="2342465" y="-289747"/>
              <a:chExt cx="400110" cy="3443054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 flipH="1">
                <a:off x="2520871" y="1322417"/>
                <a:ext cx="3326" cy="183089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/>
              <p:cNvSpPr txBox="1"/>
              <p:nvPr/>
            </p:nvSpPr>
            <p:spPr>
              <a:xfrm rot="5400000">
                <a:off x="1701584" y="351134"/>
                <a:ext cx="168187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Yu Gothic" charset="-128"/>
                    <a:ea typeface="Yu Gothic" charset="-128"/>
                    <a:cs typeface="Yu Gothic" charset="-128"/>
                  </a:rPr>
                  <a:t>intermediate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861507" y="3068757"/>
              <a:ext cx="400110" cy="3677399"/>
              <a:chOff x="2501992" y="-529052"/>
              <a:chExt cx="400110" cy="3677399"/>
            </a:xfrm>
          </p:grpSpPr>
          <p:cxnSp>
            <p:nvCxnSpPr>
              <p:cNvPr id="20" name="Straight Connector 19"/>
              <p:cNvCxnSpPr/>
              <p:nvPr/>
            </p:nvCxnSpPr>
            <p:spPr>
              <a:xfrm>
                <a:off x="2658349" y="84354"/>
                <a:ext cx="11590" cy="3063993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 rot="5400000">
                <a:off x="2356439" y="-383499"/>
                <a:ext cx="69121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Yu Gothic" charset="-128"/>
                    <a:ea typeface="Yu Gothic" charset="-128"/>
                    <a:cs typeface="Yu Gothic" charset="-128"/>
                  </a:rPr>
                  <a:t>high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</p:grpSp>
        <p:sp>
          <p:nvSpPr>
            <p:cNvPr id="29" name="Oval 28"/>
            <p:cNvSpPr/>
            <p:nvPr/>
          </p:nvSpPr>
          <p:spPr>
            <a:xfrm flipH="1">
              <a:off x="2303247" y="-261149"/>
              <a:ext cx="105023" cy="1050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riangle 29"/>
            <p:cNvSpPr/>
            <p:nvPr/>
          </p:nvSpPr>
          <p:spPr>
            <a:xfrm flipH="1">
              <a:off x="2354768" y="5592699"/>
              <a:ext cx="121827" cy="105023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TextBox 30"/>
                <p:cNvSpPr txBox="1"/>
                <p:nvPr/>
              </p:nvSpPr>
              <p:spPr>
                <a:xfrm>
                  <a:off x="6278582" y="4104108"/>
                  <a:ext cx="123739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𝛽</m:t>
                        </m:r>
                        <m:r>
                          <a:rPr lang="en-US" sz="2000" b="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=2.08</m:t>
                        </m:r>
                      </m:oMath>
                    </m:oMathPara>
                  </a14:m>
                  <a:endParaRPr lang="en-US" sz="2000" dirty="0">
                    <a:latin typeface="Yu Gothic" charset="-128"/>
                    <a:ea typeface="Yu Gothic" charset="-128"/>
                    <a:cs typeface="Yu Gothic" charset="-128"/>
                  </a:endParaRPr>
                </a:p>
              </p:txBody>
            </p:sp>
          </mc:Choice>
          <mc:Fallback xmlns="">
            <p:sp>
              <p:nvSpPr>
                <p:cNvPr id="31" name="TextBox 3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78582" y="4104108"/>
                  <a:ext cx="1237390" cy="40011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515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TextBox 31"/>
            <p:cNvSpPr txBox="1"/>
            <p:nvPr/>
          </p:nvSpPr>
          <p:spPr>
            <a:xfrm>
              <a:off x="6278582" y="3818312"/>
              <a:ext cx="5549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Yu Gothic" charset="-128"/>
                  <a:ea typeface="Yu Gothic" charset="-128"/>
                  <a:cs typeface="Yu Gothic" charset="-128"/>
                </a:rPr>
                <a:t>low</a:t>
              </a:r>
              <a:endParaRPr lang="en-US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/>
                <p:cNvSpPr txBox="1"/>
                <p:nvPr/>
              </p:nvSpPr>
              <p:spPr>
                <a:xfrm>
                  <a:off x="6339670" y="5125433"/>
                  <a:ext cx="123739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𝛽</m:t>
                        </m:r>
                        <m:r>
                          <a:rPr lang="en-US" sz="2000" b="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=1.73</m:t>
                        </m:r>
                      </m:oMath>
                    </m:oMathPara>
                  </a14:m>
                  <a:endParaRPr lang="en-US" sz="2000" dirty="0">
                    <a:latin typeface="Yu Gothic" charset="-128"/>
                    <a:ea typeface="Yu Gothic" charset="-128"/>
                    <a:cs typeface="Yu Gothic" charset="-128"/>
                  </a:endParaRPr>
                </a:p>
              </p:txBody>
            </p:sp>
          </mc:Choice>
          <mc:Fallback xmlns="">
            <p:sp>
              <p:nvSpPr>
                <p:cNvPr id="33" name="TextBox 3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9670" y="5125433"/>
                  <a:ext cx="1237390" cy="400110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692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TextBox 33"/>
            <p:cNvSpPr txBox="1"/>
            <p:nvPr/>
          </p:nvSpPr>
          <p:spPr>
            <a:xfrm>
              <a:off x="6339670" y="4839637"/>
              <a:ext cx="1532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Yu Gothic" charset="-128"/>
                  <a:ea typeface="Yu Gothic" charset="-128"/>
                  <a:cs typeface="Yu Gothic" charset="-128"/>
                </a:rPr>
                <a:t>intermediate</a:t>
              </a:r>
              <a:endParaRPr lang="en-US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TextBox 34"/>
                <p:cNvSpPr txBox="1"/>
                <p:nvPr/>
              </p:nvSpPr>
              <p:spPr>
                <a:xfrm>
                  <a:off x="6331572" y="6231726"/>
                  <a:ext cx="123739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𝛽</m:t>
                        </m:r>
                        <m:r>
                          <a:rPr lang="en-US" sz="2000" b="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=1.44</m:t>
                        </m:r>
                      </m:oMath>
                    </m:oMathPara>
                  </a14:m>
                  <a:endParaRPr lang="en-US" sz="2000" dirty="0">
                    <a:latin typeface="Yu Gothic" charset="-128"/>
                    <a:ea typeface="Yu Gothic" charset="-128"/>
                    <a:cs typeface="Yu Gothic" charset="-128"/>
                  </a:endParaRPr>
                </a:p>
              </p:txBody>
            </p:sp>
          </mc:Choice>
          <mc:Fallback xmlns="">
            <p:sp>
              <p:nvSpPr>
                <p:cNvPr id="35" name="TextBox 3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1572" y="6231726"/>
                  <a:ext cx="1237390" cy="400110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b="-1515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6" name="TextBox 35"/>
            <p:cNvSpPr txBox="1"/>
            <p:nvPr/>
          </p:nvSpPr>
          <p:spPr>
            <a:xfrm>
              <a:off x="6331572" y="5945930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Yu Gothic" charset="-128"/>
                  <a:ea typeface="Yu Gothic" charset="-128"/>
                  <a:cs typeface="Yu Gothic" charset="-128"/>
                </a:rPr>
                <a:t>high</a:t>
              </a:r>
              <a:endParaRPr lang="en-US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/>
                <p:cNvSpPr txBox="1"/>
                <p:nvPr/>
              </p:nvSpPr>
              <p:spPr>
                <a:xfrm>
                  <a:off x="6408112" y="-424595"/>
                  <a:ext cx="123739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𝛽</m:t>
                        </m:r>
                        <m:r>
                          <a:rPr lang="en-US" sz="2000" b="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=1.56</m:t>
                        </m:r>
                      </m:oMath>
                    </m:oMathPara>
                  </a14:m>
                  <a:endParaRPr lang="en-US" sz="2000" dirty="0">
                    <a:latin typeface="Yu Gothic" charset="-128"/>
                    <a:ea typeface="Yu Gothic" charset="-128"/>
                    <a:cs typeface="Yu Gothic" charset="-128"/>
                  </a:endParaRPr>
                </a:p>
              </p:txBody>
            </p:sp>
          </mc:Choice>
          <mc:Fallback xmlns="">
            <p:sp>
              <p:nvSpPr>
                <p:cNvPr id="37" name="TextBox 3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08112" y="-424595"/>
                  <a:ext cx="1237390" cy="400110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b="-1515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8" name="TextBox 37"/>
            <p:cNvSpPr txBox="1"/>
            <p:nvPr/>
          </p:nvSpPr>
          <p:spPr>
            <a:xfrm>
              <a:off x="6408112" y="-710391"/>
              <a:ext cx="5549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Yu Gothic" charset="-128"/>
                  <a:ea typeface="Yu Gothic" charset="-128"/>
                  <a:cs typeface="Yu Gothic" charset="-128"/>
                </a:rPr>
                <a:t>low</a:t>
              </a:r>
              <a:endParaRPr lang="en-US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TextBox 38"/>
                <p:cNvSpPr txBox="1"/>
                <p:nvPr/>
              </p:nvSpPr>
              <p:spPr>
                <a:xfrm>
                  <a:off x="6469200" y="596730"/>
                  <a:ext cx="123739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𝛽</m:t>
                        </m:r>
                        <m:r>
                          <a:rPr lang="en-US" sz="2000" b="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=1.34</m:t>
                        </m:r>
                      </m:oMath>
                    </m:oMathPara>
                  </a14:m>
                  <a:endParaRPr lang="en-US" sz="2000" dirty="0">
                    <a:latin typeface="Yu Gothic" charset="-128"/>
                    <a:ea typeface="Yu Gothic" charset="-128"/>
                    <a:cs typeface="Yu Gothic" charset="-128"/>
                  </a:endParaRPr>
                </a:p>
              </p:txBody>
            </p:sp>
          </mc:Choice>
          <mc:Fallback xmlns="">
            <p:sp>
              <p:nvSpPr>
                <p:cNvPr id="39" name="TextBox 3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69200" y="596730"/>
                  <a:ext cx="1237390" cy="400110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 b="-1515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0" name="TextBox 39"/>
            <p:cNvSpPr txBox="1"/>
            <p:nvPr/>
          </p:nvSpPr>
          <p:spPr>
            <a:xfrm>
              <a:off x="6469200" y="310934"/>
              <a:ext cx="1532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Yu Gothic" charset="-128"/>
                  <a:ea typeface="Yu Gothic" charset="-128"/>
                  <a:cs typeface="Yu Gothic" charset="-128"/>
                </a:rPr>
                <a:t>intermediate</a:t>
              </a:r>
              <a:endParaRPr lang="en-US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Box 40"/>
                <p:cNvSpPr txBox="1"/>
                <p:nvPr/>
              </p:nvSpPr>
              <p:spPr>
                <a:xfrm>
                  <a:off x="6461102" y="1703023"/>
                  <a:ext cx="1237390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𝛽</m:t>
                        </m:r>
                        <m:r>
                          <a:rPr lang="en-US" sz="2000" b="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=1.21</m:t>
                        </m:r>
                      </m:oMath>
                    </m:oMathPara>
                  </a14:m>
                  <a:endParaRPr lang="en-US" sz="2000" dirty="0">
                    <a:latin typeface="Yu Gothic" charset="-128"/>
                    <a:ea typeface="Yu Gothic" charset="-128"/>
                    <a:cs typeface="Yu Gothic" charset="-128"/>
                  </a:endParaRPr>
                </a:p>
              </p:txBody>
            </p:sp>
          </mc:Choice>
          <mc:Fallback xmlns="">
            <p:sp>
              <p:nvSpPr>
                <p:cNvPr id="41" name="TextBox 4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61102" y="1703023"/>
                  <a:ext cx="1237390" cy="400110"/>
                </a:xfrm>
                <a:prstGeom prst="rect">
                  <a:avLst/>
                </a:prstGeom>
                <a:blipFill rotWithShape="0">
                  <a:blip r:embed="rId11"/>
                  <a:stretch>
                    <a:fillRect b="-1515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2" name="TextBox 41"/>
            <p:cNvSpPr txBox="1"/>
            <p:nvPr/>
          </p:nvSpPr>
          <p:spPr>
            <a:xfrm>
              <a:off x="6461102" y="1417227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Yu Gothic" charset="-128"/>
                  <a:ea typeface="Yu Gothic" charset="-128"/>
                  <a:cs typeface="Yu Gothic" charset="-128"/>
                </a:rPr>
                <a:t>high</a:t>
              </a:r>
              <a:endParaRPr lang="en-US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-615776" y="2780921"/>
              <a:ext cx="2880917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b="1" dirty="0" err="1" smtClean="0">
                  <a:latin typeface="Yu Gothic" charset="-128"/>
                  <a:ea typeface="Yu Gothic" charset="-128"/>
                  <a:cs typeface="Yu Gothic" charset="-128"/>
                </a:rPr>
                <a:t>ExpCM</a:t>
              </a:r>
              <a:r>
                <a:rPr lang="en-US" sz="2500" b="1" dirty="0" smtClean="0">
                  <a:latin typeface="Yu Gothic" charset="-128"/>
                  <a:ea typeface="Yu Gothic" charset="-128"/>
                  <a:cs typeface="Yu Gothic" charset="-128"/>
                </a:rPr>
                <a:t>(H3 </a:t>
              </a:r>
              <a:r>
                <a:rPr lang="en-US" sz="2500" b="1" dirty="0" err="1" smtClean="0">
                  <a:latin typeface="Yu Gothic" charset="-128"/>
                  <a:ea typeface="Yu Gothic" charset="-128"/>
                  <a:cs typeface="Yu Gothic" charset="-128"/>
                </a:rPr>
                <a:t>prefs</a:t>
              </a:r>
              <a:r>
                <a:rPr lang="en-US" sz="2500" b="1" dirty="0" smtClean="0">
                  <a:latin typeface="Yu Gothic" charset="-128"/>
                  <a:ea typeface="Yu Gothic" charset="-128"/>
                  <a:cs typeface="Yu Gothic" charset="-128"/>
                </a:rPr>
                <a:t>)</a:t>
              </a:r>
              <a:endParaRPr lang="en-US" sz="2500" b="1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-526149" y="-1443633"/>
              <a:ext cx="2880917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b="1" dirty="0" err="1" smtClean="0">
                  <a:latin typeface="Yu Gothic" charset="-128"/>
                  <a:ea typeface="Yu Gothic" charset="-128"/>
                  <a:cs typeface="Yu Gothic" charset="-128"/>
                </a:rPr>
                <a:t>ExpCM</a:t>
              </a:r>
              <a:r>
                <a:rPr lang="en-US" sz="2500" b="1" dirty="0" smtClean="0">
                  <a:latin typeface="Yu Gothic" charset="-128"/>
                  <a:ea typeface="Yu Gothic" charset="-128"/>
                  <a:cs typeface="Yu Gothic" charset="-128"/>
                </a:rPr>
                <a:t>(H1 </a:t>
              </a:r>
              <a:r>
                <a:rPr lang="en-US" sz="2500" b="1" dirty="0" err="1" smtClean="0">
                  <a:latin typeface="Yu Gothic" charset="-128"/>
                  <a:ea typeface="Yu Gothic" charset="-128"/>
                  <a:cs typeface="Yu Gothic" charset="-128"/>
                </a:rPr>
                <a:t>prefs</a:t>
              </a:r>
              <a:r>
                <a:rPr lang="en-US" sz="2500" b="1" dirty="0" smtClean="0">
                  <a:latin typeface="Yu Gothic" charset="-128"/>
                  <a:ea typeface="Yu Gothic" charset="-128"/>
                  <a:cs typeface="Yu Gothic" charset="-128"/>
                </a:rPr>
                <a:t>)</a:t>
              </a:r>
              <a:endParaRPr lang="en-US" sz="2500" b="1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6254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9F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169" y="247726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`</a:t>
            </a:r>
            <a:r>
              <a:rPr lang="en-US" b="1" dirty="0" err="1" smtClean="0">
                <a:solidFill>
                  <a:schemeClr val="bg1"/>
                </a:solidFill>
              </a:rPr>
              <a:t>phylobayes</a:t>
            </a:r>
            <a:r>
              <a:rPr lang="en-US" b="1" dirty="0" smtClean="0">
                <a:solidFill>
                  <a:schemeClr val="bg1"/>
                </a:solidFill>
              </a:rPr>
              <a:t>`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34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75641" y="1131516"/>
            <a:ext cx="13128879" cy="4354187"/>
            <a:chOff x="175641" y="1131516"/>
            <a:chExt cx="13128879" cy="435418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981" b="25607"/>
            <a:stretch/>
          </p:blipFill>
          <p:spPr>
            <a:xfrm>
              <a:off x="203200" y="1713178"/>
              <a:ext cx="11762172" cy="3388671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175641" y="1131516"/>
              <a:ext cx="13128879" cy="4354187"/>
              <a:chOff x="175641" y="1131516"/>
              <a:chExt cx="13128879" cy="4354187"/>
            </a:xfrm>
          </p:grpSpPr>
          <p:sp>
            <p:nvSpPr>
              <p:cNvPr id="17" name="TextBox 16"/>
              <p:cNvSpPr txBox="1"/>
              <p:nvPr/>
            </p:nvSpPr>
            <p:spPr>
              <a:xfrm flipH="1">
                <a:off x="8507477" y="4777817"/>
                <a:ext cx="3951422" cy="7078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 smtClean="0">
                    <a:latin typeface="Yu Gothic" charset="-128"/>
                    <a:ea typeface="Yu Gothic" charset="-128"/>
                    <a:cs typeface="Yu Gothic" charset="-128"/>
                  </a:rPr>
                  <a:t>mutSel</a:t>
                </a:r>
                <a:r>
                  <a:rPr lang="en-US" sz="2000" b="1" dirty="0" smtClean="0">
                    <a:latin typeface="Yu Gothic" charset="-128"/>
                    <a:ea typeface="Yu Gothic" charset="-128"/>
                    <a:cs typeface="Yu Gothic" charset="-128"/>
                  </a:rPr>
                  <a:t/>
                </a:r>
                <a:br>
                  <a:rPr lang="en-US" sz="2000" b="1" dirty="0" smtClean="0">
                    <a:latin typeface="Yu Gothic" charset="-128"/>
                    <a:ea typeface="Yu Gothic" charset="-128"/>
                    <a:cs typeface="Yu Gothic" charset="-128"/>
                  </a:rPr>
                </a:br>
                <a:r>
                  <a:rPr lang="en-US" sz="2000" dirty="0" smtClean="0">
                    <a:latin typeface="Yu Gothic" charset="-128"/>
                    <a:ea typeface="Yu Gothic" charset="-128"/>
                    <a:cs typeface="Yu Gothic" charset="-128"/>
                  </a:rPr>
                  <a:t>normalized branch length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" name="TextBox 17"/>
                  <p:cNvSpPr txBox="1"/>
                  <p:nvPr/>
                </p:nvSpPr>
                <p:spPr>
                  <a:xfrm rot="16200000" flipH="1">
                    <a:off x="6899447" y="2971007"/>
                    <a:ext cx="3277354" cy="707886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000" b="1" dirty="0" smtClean="0">
                        <a:solidFill>
                          <a:srgbClr val="75A88D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ExpCM+</a:t>
                    </a:r>
                    <a14:m>
                      <m:oMath xmlns:m="http://schemas.openxmlformats.org/officeDocument/2006/math">
                        <m:r>
                          <a:rPr lang="el-GR" sz="2000" b="1" i="1" smtClean="0">
                            <a:solidFill>
                              <a:srgbClr val="75A88D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𝚪</m:t>
                        </m:r>
                        <m:r>
                          <a:rPr lang="el-GR" sz="2000" b="1" i="1" smtClean="0">
                            <a:solidFill>
                              <a:srgbClr val="75A88D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𝝎</m:t>
                        </m:r>
                      </m:oMath>
                    </a14:m>
                    <a:r>
                      <a:rPr lang="en-US" sz="2000" b="1" dirty="0" smtClean="0">
                        <a:solidFill>
                          <a:srgbClr val="75A88D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 (H1+H3 </a:t>
                    </a:r>
                    <a:r>
                      <a:rPr lang="en-US" sz="2000" b="1" dirty="0" err="1" smtClean="0">
                        <a:solidFill>
                          <a:srgbClr val="75A88D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avg</a:t>
                    </a:r>
                    <a:r>
                      <a:rPr lang="en-US" sz="2000" b="1" dirty="0" smtClean="0">
                        <a:solidFill>
                          <a:srgbClr val="75A88D"/>
                        </a:solidFill>
                        <a:latin typeface="Yu Gothic" charset="-128"/>
                        <a:ea typeface="Yu Gothic" charset="-128"/>
                        <a:cs typeface="Yu Gothic" charset="-128"/>
                      </a:rPr>
                      <a:t>) </a:t>
                    </a:r>
                    <a:r>
                      <a:rPr lang="en-US" sz="20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normalized branch length</a:t>
                    </a:r>
                    <a:endParaRPr lang="en-US" sz="2000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mc:Choice>
            <mc:Fallback xmlns="">
              <p:sp>
                <p:nvSpPr>
                  <p:cNvPr id="18" name="TextBox 1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6200000" flipH="1">
                    <a:off x="6899447" y="2971007"/>
                    <a:ext cx="3277354" cy="707886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l="-5172" t="-3911" r="-14655" b="-167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9" name="Oval 18"/>
              <p:cNvSpPr/>
              <p:nvPr/>
            </p:nvSpPr>
            <p:spPr>
              <a:xfrm>
                <a:off x="11643439" y="3020694"/>
                <a:ext cx="321934" cy="321934"/>
              </a:xfrm>
              <a:prstGeom prst="ellipse">
                <a:avLst/>
              </a:prstGeom>
              <a:solidFill>
                <a:srgbClr val="FA8428"/>
              </a:solidFill>
              <a:ln>
                <a:solidFill>
                  <a:srgbClr val="FA842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11965373" y="2991171"/>
                <a:ext cx="8099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 smtClean="0">
                    <a:latin typeface="Yu Gothic" charset="-128"/>
                    <a:ea typeface="Yu Gothic" charset="-128"/>
                    <a:cs typeface="Yu Gothic" charset="-128"/>
                  </a:rPr>
                  <a:t>H3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11643439" y="2628990"/>
                <a:ext cx="321934" cy="321934"/>
              </a:xfrm>
              <a:prstGeom prst="ellipse">
                <a:avLst/>
              </a:prstGeom>
              <a:solidFill>
                <a:srgbClr val="43A0C3"/>
              </a:solidFill>
              <a:ln>
                <a:solidFill>
                  <a:srgbClr val="43A0C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11965373" y="2628990"/>
                <a:ext cx="8099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 smtClean="0">
                    <a:latin typeface="Yu Gothic" charset="-128"/>
                    <a:ea typeface="Yu Gothic" charset="-128"/>
                    <a:cs typeface="Yu Gothic" charset="-128"/>
                  </a:rPr>
                  <a:t>H1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11555425" y="2274123"/>
                <a:ext cx="1749095" cy="3847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900" b="1" dirty="0" smtClean="0">
                    <a:latin typeface="Yu Gothic" charset="-128"/>
                    <a:ea typeface="Yu Gothic" charset="-128"/>
                    <a:cs typeface="Yu Gothic" charset="-128"/>
                  </a:rPr>
                  <a:t>Branch from</a:t>
                </a:r>
                <a:endParaRPr lang="en-US" sz="1900" b="1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 flipH="1">
                <a:off x="5032692" y="4777817"/>
                <a:ext cx="1975711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 smtClean="0">
                    <a:latin typeface="Yu Gothic" charset="-128"/>
                    <a:ea typeface="Yu Gothic" charset="-128"/>
                    <a:cs typeface="Yu Gothic" charset="-128"/>
                  </a:rPr>
                  <a:t>mutSel</a:t>
                </a:r>
                <a:r>
                  <a:rPr lang="en-US" sz="2000" b="1" dirty="0">
                    <a:latin typeface="Yu Gothic" charset="-128"/>
                    <a:ea typeface="Yu Gothic" charset="-128"/>
                    <a:cs typeface="Yu Gothic" charset="-128"/>
                  </a:rPr>
                  <a:t> </a:t>
                </a:r>
                <a:r>
                  <a:rPr lang="en-US" sz="2000" b="1" dirty="0" err="1" smtClean="0">
                    <a:latin typeface="Yu Gothic" charset="-128"/>
                    <a:ea typeface="Yu Gothic" charset="-128"/>
                    <a:cs typeface="Yu Gothic" charset="-128"/>
                  </a:rPr>
                  <a:t>prefs</a:t>
                </a:r>
                <a:endParaRPr lang="en-US" sz="20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 rot="16200000" flipH="1">
                <a:off x="2949124" y="3124895"/>
                <a:ext cx="2303561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smtClean="0">
                    <a:solidFill>
                      <a:srgbClr val="75A88D"/>
                    </a:solidFill>
                    <a:latin typeface="Yu Gothic" charset="-128"/>
                    <a:ea typeface="Yu Gothic" charset="-128"/>
                    <a:cs typeface="Yu Gothic" charset="-128"/>
                  </a:rPr>
                  <a:t>H1+H3 </a:t>
                </a:r>
                <a:r>
                  <a:rPr lang="en-US" sz="2000" b="1" dirty="0" err="1" smtClean="0">
                    <a:solidFill>
                      <a:srgbClr val="75A88D"/>
                    </a:solidFill>
                    <a:latin typeface="Yu Gothic" charset="-128"/>
                    <a:ea typeface="Yu Gothic" charset="-128"/>
                    <a:cs typeface="Yu Gothic" charset="-128"/>
                  </a:rPr>
                  <a:t>avg</a:t>
                </a:r>
                <a:r>
                  <a:rPr lang="en-US" sz="2000" b="1" dirty="0" smtClean="0">
                    <a:solidFill>
                      <a:srgbClr val="75A88D"/>
                    </a:solidFill>
                    <a:latin typeface="Yu Gothic" charset="-128"/>
                    <a:ea typeface="Yu Gothic" charset="-128"/>
                    <a:cs typeface="Yu Gothic" charset="-128"/>
                  </a:rPr>
                  <a:t> </a:t>
                </a:r>
                <a:r>
                  <a:rPr lang="en-US" sz="2000" b="1" dirty="0" err="1" smtClean="0">
                    <a:solidFill>
                      <a:srgbClr val="75A88D"/>
                    </a:solidFill>
                    <a:latin typeface="Yu Gothic" charset="-128"/>
                    <a:ea typeface="Yu Gothic" charset="-128"/>
                    <a:cs typeface="Yu Gothic" charset="-128"/>
                  </a:rPr>
                  <a:t>prefs</a:t>
                </a:r>
                <a:endParaRPr lang="en-US" sz="2000" dirty="0">
                  <a:solidFill>
                    <a:srgbClr val="75A88D"/>
                  </a:solidFill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 flipH="1">
                <a:off x="1109630" y="4777817"/>
                <a:ext cx="1975711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smtClean="0">
                    <a:solidFill>
                      <a:srgbClr val="43A0C3"/>
                    </a:solidFill>
                    <a:latin typeface="Yu Gothic" charset="-128"/>
                    <a:ea typeface="Yu Gothic" charset="-128"/>
                    <a:cs typeface="Yu Gothic" charset="-128"/>
                  </a:rPr>
                  <a:t>H1 </a:t>
                </a:r>
                <a:r>
                  <a:rPr lang="en-US" sz="2000" b="1" dirty="0" err="1" smtClean="0">
                    <a:solidFill>
                      <a:srgbClr val="43A0C3"/>
                    </a:solidFill>
                    <a:latin typeface="Yu Gothic" charset="-128"/>
                    <a:ea typeface="Yu Gothic" charset="-128"/>
                    <a:cs typeface="Yu Gothic" charset="-128"/>
                  </a:rPr>
                  <a:t>prefs</a:t>
                </a:r>
                <a:endParaRPr lang="en-US" sz="2000" dirty="0">
                  <a:solidFill>
                    <a:srgbClr val="43A0C3"/>
                  </a:solidFill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 rot="16200000" flipH="1">
                <a:off x="-612160" y="3124895"/>
                <a:ext cx="1975711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smtClean="0">
                    <a:solidFill>
                      <a:srgbClr val="FA8428"/>
                    </a:solidFill>
                    <a:latin typeface="Yu Gothic" charset="-128"/>
                    <a:ea typeface="Yu Gothic" charset="-128"/>
                    <a:cs typeface="Yu Gothic" charset="-128"/>
                  </a:rPr>
                  <a:t>H3 </a:t>
                </a:r>
                <a:r>
                  <a:rPr lang="en-US" sz="2000" b="1" dirty="0" err="1" smtClean="0">
                    <a:solidFill>
                      <a:srgbClr val="FA8428"/>
                    </a:solidFill>
                    <a:latin typeface="Yu Gothic" charset="-128"/>
                    <a:ea typeface="Yu Gothic" charset="-128"/>
                    <a:cs typeface="Yu Gothic" charset="-128"/>
                  </a:rPr>
                  <a:t>prefs</a:t>
                </a:r>
                <a:endParaRPr lang="en-US" sz="2000" dirty="0">
                  <a:solidFill>
                    <a:srgbClr val="FA8428"/>
                  </a:solidFill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73229" y="1720298"/>
                <a:ext cx="771307" cy="3352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5035941" y="1713178"/>
                <a:ext cx="10102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Yu Gothic" charset="-128"/>
                    <a:ea typeface="Yu Gothic" charset="-128"/>
                    <a:cs typeface="Yu Gothic" charset="-128"/>
                  </a:rPr>
                  <a:t>r</a:t>
                </a:r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 = 0.74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1927854" y="1715000"/>
                <a:ext cx="771307" cy="3352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218515" y="1713178"/>
                <a:ext cx="10102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Yu Gothic" charset="-128"/>
                    <a:ea typeface="Yu Gothic" charset="-128"/>
                    <a:cs typeface="Yu Gothic" charset="-128"/>
                  </a:rPr>
                  <a:t>r</a:t>
                </a:r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 = 0.52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552891" y="1131516"/>
                <a:ext cx="45720" cy="6309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500" b="1" dirty="0" smtClean="0">
                    <a:latin typeface="Yu Gothic" charset="-128"/>
                    <a:ea typeface="Yu Gothic" charset="-128"/>
                    <a:cs typeface="Yu Gothic" charset="-128"/>
                  </a:rPr>
                  <a:t>A</a:t>
                </a:r>
                <a:endParaRPr lang="en-US" sz="3500" b="1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7912608" y="1131516"/>
                <a:ext cx="45720" cy="6309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500" b="1" dirty="0">
                    <a:latin typeface="Yu Gothic" charset="-128"/>
                    <a:ea typeface="Yu Gothic" charset="-128"/>
                    <a:cs typeface="Yu Gothic" charset="-128"/>
                  </a:rPr>
                  <a:t>B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6342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raw figures come from `</a:t>
            </a:r>
            <a:r>
              <a:rPr lang="en-US" dirty="0" err="1" smtClean="0"/>
              <a:t>figures.ipynb</a:t>
            </a:r>
            <a:r>
              <a:rPr lang="en-US" dirty="0" smtClean="0"/>
              <a:t>` in this directory. </a:t>
            </a:r>
          </a:p>
          <a:p>
            <a:r>
              <a:rPr lang="en-US" dirty="0" smtClean="0"/>
              <a:t>If you don’t change the size of the output figure you should be able to plop them into this presentation to produce the final figures.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1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84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169" y="247726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M</a:t>
            </a:r>
            <a:r>
              <a:rPr lang="en-US" sz="3000" b="1" dirty="0" smtClean="0">
                <a:solidFill>
                  <a:schemeClr val="bg1"/>
                </a:solidFill>
              </a:rPr>
              <a:t>AIN</a:t>
            </a:r>
            <a:r>
              <a:rPr lang="en-US" b="1" dirty="0" smtClean="0">
                <a:solidFill>
                  <a:schemeClr val="bg1"/>
                </a:solidFill>
              </a:rPr>
              <a:t> F</a:t>
            </a:r>
            <a:r>
              <a:rPr lang="en-US" sz="3000" b="1" dirty="0" smtClean="0">
                <a:solidFill>
                  <a:schemeClr val="bg1"/>
                </a:solidFill>
              </a:rPr>
              <a:t>IGURES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726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9F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169" y="247726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Model feature comparison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693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-9006896" y="-3379808"/>
            <a:ext cx="32554684" cy="8403568"/>
            <a:chOff x="-9006896" y="-3379808"/>
            <a:chExt cx="32554684" cy="8403568"/>
          </a:xfrm>
        </p:grpSpPr>
        <p:grpSp>
          <p:nvGrpSpPr>
            <p:cNvPr id="35" name="Group 34"/>
            <p:cNvGrpSpPr/>
            <p:nvPr/>
          </p:nvGrpSpPr>
          <p:grpSpPr>
            <a:xfrm>
              <a:off x="11688525" y="-3379808"/>
              <a:ext cx="11859263" cy="7410663"/>
              <a:chOff x="11139885" y="-3115668"/>
              <a:chExt cx="11859263" cy="74106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4588999" y="-2106589"/>
                <a:ext cx="4528519" cy="15388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00" dirty="0" smtClean="0">
                    <a:latin typeface="Yu Gothic" charset="-128"/>
                    <a:ea typeface="Yu Gothic" charset="-128"/>
                    <a:cs typeface="Yu Gothic" charset="-128"/>
                  </a:rPr>
                  <a:t>Site-specific stationary state</a:t>
                </a:r>
                <a:endParaRPr lang="en-US" sz="47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19002360" y="-2065665"/>
                    <a:ext cx="3996788" cy="153888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l-GR" sz="47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Γ</m:t>
                        </m:r>
                        <m:r>
                          <a:rPr lang="en-US" sz="470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𝜔</m:t>
                        </m:r>
                      </m:oMath>
                    </a14:m>
                    <a:r>
                      <a:rPr lang="en-US" sz="47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 rate variation</a:t>
                    </a:r>
                    <a:endParaRPr lang="en-US" sz="4700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mc:Choice>
            <mc:Fallback xmlns="">
              <p:sp>
                <p:nvSpPr>
                  <p:cNvPr id="7" name="TextBox 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9002360" y="-2065665"/>
                    <a:ext cx="3996788" cy="1538883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t="-9127" b="-1984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2" name="TextBox 1"/>
              <p:cNvSpPr txBox="1"/>
              <p:nvPr/>
            </p:nvSpPr>
            <p:spPr>
              <a:xfrm>
                <a:off x="12693644" y="2065629"/>
                <a:ext cx="2167581" cy="8156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4700" dirty="0" err="1" smtClean="0">
                    <a:latin typeface="Yu Gothic" charset="-128"/>
                    <a:ea typeface="Yu Gothic" charset="-128"/>
                    <a:cs typeface="Yu Gothic" charset="-128"/>
                  </a:rPr>
                  <a:t>ExpCM</a:t>
                </a:r>
                <a:endParaRPr lang="en-US" sz="47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" name="TextBox 2"/>
                  <p:cNvSpPr txBox="1"/>
                  <p:nvPr/>
                </p:nvSpPr>
                <p:spPr>
                  <a:xfrm>
                    <a:off x="11139885" y="3348381"/>
                    <a:ext cx="3721340" cy="81560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4700" dirty="0" err="1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ExpCM</a:t>
                    </a:r>
                    <a:r>
                      <a:rPr lang="en-US" sz="47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 + </a:t>
                    </a:r>
                    <a14:m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l-GR" sz="47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Γ</m:t>
                        </m:r>
                        <m:r>
                          <a:rPr lang="el-GR" sz="47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𝜔</m:t>
                        </m:r>
                      </m:oMath>
                    </a14:m>
                    <a:endParaRPr lang="en-US" sz="4700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mc:Choice>
            <mc:Fallback xmlns="">
              <p:sp>
                <p:nvSpPr>
                  <p:cNvPr id="3" name="TextBox 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139885" y="3348381"/>
                    <a:ext cx="3721340" cy="815608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l="-6383" t="-17164" b="-3806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4" name="TextBox 3"/>
              <p:cNvSpPr txBox="1"/>
              <p:nvPr/>
            </p:nvSpPr>
            <p:spPr>
              <a:xfrm>
                <a:off x="13177751" y="-423613"/>
                <a:ext cx="1683474" cy="8156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4700" dirty="0" smtClean="0">
                    <a:latin typeface="Yu Gothic" charset="-128"/>
                    <a:ea typeface="Yu Gothic" charset="-128"/>
                    <a:cs typeface="Yu Gothic" charset="-128"/>
                  </a:rPr>
                  <a:t>GY94</a:t>
                </a:r>
                <a:endParaRPr lang="en-US" sz="4700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grpSp>
            <p:nvGrpSpPr>
              <p:cNvPr id="46" name="Group 45"/>
              <p:cNvGrpSpPr/>
              <p:nvPr/>
            </p:nvGrpSpPr>
            <p:grpSpPr>
              <a:xfrm>
                <a:off x="14929789" y="-573460"/>
                <a:ext cx="7942667" cy="4868455"/>
                <a:chOff x="6464709" y="8502220"/>
                <a:chExt cx="4750247" cy="1786797"/>
              </a:xfrm>
            </p:grpSpPr>
            <p:sp>
              <p:nvSpPr>
                <p:cNvPr id="8" name="Rectangle 7"/>
                <p:cNvSpPr/>
                <p:nvPr/>
              </p:nvSpPr>
              <p:spPr>
                <a:xfrm>
                  <a:off x="6464709" y="9445499"/>
                  <a:ext cx="2314577" cy="372728"/>
                </a:xfrm>
                <a:prstGeom prst="rect">
                  <a:avLst/>
                </a:prstGeom>
                <a:solidFill>
                  <a:srgbClr val="75A88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" name="Rectangle 9"/>
                <p:cNvSpPr/>
                <p:nvPr/>
              </p:nvSpPr>
              <p:spPr>
                <a:xfrm>
                  <a:off x="8900379" y="9443801"/>
                  <a:ext cx="2314577" cy="372728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BEBEB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2" name="Group 11"/>
                <p:cNvGrpSpPr/>
                <p:nvPr/>
              </p:nvGrpSpPr>
              <p:grpSpPr>
                <a:xfrm>
                  <a:off x="6464709" y="9914591"/>
                  <a:ext cx="4750247" cy="374426"/>
                  <a:chOff x="5372099" y="2054004"/>
                  <a:chExt cx="4750247" cy="374426"/>
                </a:xfrm>
              </p:grpSpPr>
              <p:sp>
                <p:nvSpPr>
                  <p:cNvPr id="13" name="Rectangle 12"/>
                  <p:cNvSpPr/>
                  <p:nvPr/>
                </p:nvSpPr>
                <p:spPr>
                  <a:xfrm>
                    <a:off x="5372099" y="2055702"/>
                    <a:ext cx="2314576" cy="372728"/>
                  </a:xfrm>
                  <a:prstGeom prst="rect">
                    <a:avLst/>
                  </a:prstGeom>
                  <a:solidFill>
                    <a:srgbClr val="75A88D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" name="Rectangle 13"/>
                  <p:cNvSpPr/>
                  <p:nvPr/>
                </p:nvSpPr>
                <p:spPr>
                  <a:xfrm>
                    <a:off x="7807770" y="2054004"/>
                    <a:ext cx="2314576" cy="372728"/>
                  </a:xfrm>
                  <a:prstGeom prst="rect">
                    <a:avLst/>
                  </a:prstGeom>
                  <a:solidFill>
                    <a:srgbClr val="75A88D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5" name="Group 14"/>
                <p:cNvGrpSpPr/>
                <p:nvPr/>
              </p:nvGrpSpPr>
              <p:grpSpPr>
                <a:xfrm>
                  <a:off x="6464709" y="8502220"/>
                  <a:ext cx="4750247" cy="374426"/>
                  <a:chOff x="5372099" y="2054004"/>
                  <a:chExt cx="4750247" cy="374426"/>
                </a:xfrm>
              </p:grpSpPr>
              <p:sp>
                <p:nvSpPr>
                  <p:cNvPr id="16" name="Rectangle 15"/>
                  <p:cNvSpPr/>
                  <p:nvPr/>
                </p:nvSpPr>
                <p:spPr>
                  <a:xfrm>
                    <a:off x="5372099" y="2055702"/>
                    <a:ext cx="2314576" cy="372728"/>
                  </a:xfrm>
                  <a:prstGeom prst="rect">
                    <a:avLst/>
                  </a:prstGeom>
                  <a:solidFill>
                    <a:schemeClr val="bg1"/>
                  </a:solidFill>
                  <a:ln w="57150">
                    <a:solidFill>
                      <a:srgbClr val="BEBEB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" name="Rectangle 16"/>
                  <p:cNvSpPr/>
                  <p:nvPr/>
                </p:nvSpPr>
                <p:spPr>
                  <a:xfrm>
                    <a:off x="7807770" y="2054004"/>
                    <a:ext cx="2314576" cy="372728"/>
                  </a:xfrm>
                  <a:prstGeom prst="rect">
                    <a:avLst/>
                  </a:prstGeom>
                  <a:solidFill>
                    <a:schemeClr val="bg1"/>
                  </a:solidFill>
                  <a:ln w="57150">
                    <a:solidFill>
                      <a:srgbClr val="BEBEB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9" name="Rectangle 18"/>
                <p:cNvSpPr/>
                <p:nvPr/>
              </p:nvSpPr>
              <p:spPr>
                <a:xfrm>
                  <a:off x="6464709" y="8974708"/>
                  <a:ext cx="2314577" cy="372727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BEBEB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" name="Rectangle 19"/>
                <p:cNvSpPr/>
                <p:nvPr/>
              </p:nvSpPr>
              <p:spPr>
                <a:xfrm>
                  <a:off x="8900379" y="8973011"/>
                  <a:ext cx="2314577" cy="372728"/>
                </a:xfrm>
                <a:prstGeom prst="rect">
                  <a:avLst/>
                </a:prstGeom>
                <a:solidFill>
                  <a:srgbClr val="75A88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3" name="TextBox 22"/>
                  <p:cNvSpPr txBox="1"/>
                  <p:nvPr/>
                </p:nvSpPr>
                <p:spPr>
                  <a:xfrm>
                    <a:off x="11623992" y="782875"/>
                    <a:ext cx="3237233" cy="81560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47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GY94 + </a:t>
                    </a:r>
                    <a14:m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l-GR" sz="47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Γ</m:t>
                        </m:r>
                        <m:r>
                          <a:rPr lang="el-GR" sz="47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𝜔</m:t>
                        </m:r>
                      </m:oMath>
                    </a14:m>
                    <a:endParaRPr lang="en-US" sz="4700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mc:Choice>
            <mc:Fallback xmlns="">
              <p:sp>
                <p:nvSpPr>
                  <p:cNvPr id="23" name="TextBox 22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623992" y="782875"/>
                    <a:ext cx="3237233" cy="815608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7533" t="-16418" b="-3806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1" name="TextBox 30"/>
              <p:cNvSpPr txBox="1"/>
              <p:nvPr/>
            </p:nvSpPr>
            <p:spPr>
              <a:xfrm>
                <a:off x="11356172" y="-3115668"/>
                <a:ext cx="334751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0" b="1" dirty="0" smtClean="0">
                    <a:latin typeface="Yu Gothic" charset="-128"/>
                    <a:ea typeface="Yu Gothic" charset="-128"/>
                    <a:cs typeface="Yu Gothic" charset="-128"/>
                  </a:rPr>
                  <a:t>C</a:t>
                </a:r>
                <a:endParaRPr lang="en-US" sz="6000" b="1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622649" y="-3379808"/>
              <a:ext cx="10258062" cy="7910696"/>
              <a:chOff x="-9149952" y="-3161230"/>
              <a:chExt cx="10258062" cy="7910696"/>
            </a:xfrm>
          </p:grpSpPr>
          <p:pic>
            <p:nvPicPr>
              <p:cNvPr id="53" name="Picture 52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1648"/>
              <a:stretch/>
            </p:blipFill>
            <p:spPr>
              <a:xfrm>
                <a:off x="-9149952" y="-1591769"/>
                <a:ext cx="10258062" cy="6341235"/>
              </a:xfrm>
              <a:prstGeom prst="rect">
                <a:avLst/>
              </a:prstGeom>
            </p:spPr>
          </p:pic>
          <p:grpSp>
            <p:nvGrpSpPr>
              <p:cNvPr id="48" name="Group 47"/>
              <p:cNvGrpSpPr/>
              <p:nvPr/>
            </p:nvGrpSpPr>
            <p:grpSpPr>
              <a:xfrm>
                <a:off x="-9113460" y="-3161230"/>
                <a:ext cx="9779530" cy="2533743"/>
                <a:chOff x="-9113460" y="-3161230"/>
                <a:chExt cx="9779530" cy="2533743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>
                  <a:off x="-8690949" y="-2174407"/>
                  <a:ext cx="9357019" cy="1546920"/>
                  <a:chOff x="-4960206" y="-1974181"/>
                  <a:chExt cx="9357019" cy="1546920"/>
                </a:xfrm>
              </p:grpSpPr>
              <p:sp>
                <p:nvSpPr>
                  <p:cNvPr id="21" name="TextBox 20"/>
                  <p:cNvSpPr txBox="1"/>
                  <p:nvPr/>
                </p:nvSpPr>
                <p:spPr>
                  <a:xfrm>
                    <a:off x="-4960206" y="-1966144"/>
                    <a:ext cx="4823435" cy="153888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7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Uniform stationary state</a:t>
                    </a:r>
                    <a:endParaRPr lang="en-US" sz="4700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  <p:sp>
                <p:nvSpPr>
                  <p:cNvPr id="22" name="TextBox 21"/>
                  <p:cNvSpPr txBox="1"/>
                  <p:nvPr/>
                </p:nvSpPr>
                <p:spPr>
                  <a:xfrm>
                    <a:off x="-136770" y="-1974181"/>
                    <a:ext cx="4533583" cy="153888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7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Site-specific stationary state</a:t>
                    </a:r>
                    <a:endParaRPr lang="en-US" sz="4700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p:grpSp>
            <p:sp>
              <p:nvSpPr>
                <p:cNvPr id="24" name="TextBox 23"/>
                <p:cNvSpPr txBox="1"/>
                <p:nvPr/>
              </p:nvSpPr>
              <p:spPr>
                <a:xfrm>
                  <a:off x="-9113460" y="-3161230"/>
                  <a:ext cx="334751" cy="1015663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6000" b="1" dirty="0">
                      <a:latin typeface="Yu Gothic" charset="-128"/>
                      <a:ea typeface="Yu Gothic" charset="-128"/>
                      <a:cs typeface="Yu Gothic" charset="-128"/>
                    </a:rPr>
                    <a:t>B</a:t>
                  </a:r>
                </a:p>
              </p:txBody>
            </p:sp>
          </p:grpSp>
        </p:grpSp>
        <p:grpSp>
          <p:nvGrpSpPr>
            <p:cNvPr id="11" name="Group 10"/>
            <p:cNvGrpSpPr/>
            <p:nvPr/>
          </p:nvGrpSpPr>
          <p:grpSpPr>
            <a:xfrm>
              <a:off x="-9006896" y="-3379808"/>
              <a:ext cx="8821730" cy="8403568"/>
              <a:chOff x="-9006896" y="-3379808"/>
              <a:chExt cx="8821730" cy="8403568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4549"/>
              <a:stretch/>
            </p:blipFill>
            <p:spPr>
              <a:xfrm>
                <a:off x="-7765681" y="-2704799"/>
                <a:ext cx="7580515" cy="7235687"/>
              </a:xfrm>
              <a:prstGeom prst="rect">
                <a:avLst/>
              </a:prstGeom>
            </p:spPr>
          </p:pic>
          <p:grpSp>
            <p:nvGrpSpPr>
              <p:cNvPr id="30" name="Group 29"/>
              <p:cNvGrpSpPr/>
              <p:nvPr/>
            </p:nvGrpSpPr>
            <p:grpSpPr>
              <a:xfrm>
                <a:off x="-9006896" y="-3379808"/>
                <a:ext cx="8161261" cy="8403568"/>
                <a:chOff x="1834177" y="-3161230"/>
                <a:chExt cx="8161261" cy="8403568"/>
              </a:xfrm>
            </p:grpSpPr>
            <p:grpSp>
              <p:nvGrpSpPr>
                <p:cNvPr id="18" name="Group 17"/>
                <p:cNvGrpSpPr/>
                <p:nvPr/>
              </p:nvGrpSpPr>
              <p:grpSpPr>
                <a:xfrm>
                  <a:off x="1834177" y="-3161230"/>
                  <a:ext cx="8161261" cy="3681532"/>
                  <a:chOff x="1330438" y="-3161230"/>
                  <a:chExt cx="8161261" cy="3681532"/>
                </a:xfrm>
              </p:grpSpPr>
              <p:sp>
                <p:nvSpPr>
                  <p:cNvPr id="25" name="TextBox 24"/>
                  <p:cNvSpPr txBox="1"/>
                  <p:nvPr/>
                </p:nvSpPr>
                <p:spPr>
                  <a:xfrm>
                    <a:off x="1330438" y="-3161230"/>
                    <a:ext cx="334751" cy="101566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6000" b="1" dirty="0">
                        <a:latin typeface="Yu Gothic" charset="-128"/>
                        <a:ea typeface="Yu Gothic" charset="-128"/>
                        <a:cs typeface="Yu Gothic" charset="-128"/>
                      </a:rPr>
                      <a:t>A</a:t>
                    </a:r>
                  </a:p>
                </p:txBody>
              </p:sp>
              <p:grpSp>
                <p:nvGrpSpPr>
                  <p:cNvPr id="32" name="Group 31"/>
                  <p:cNvGrpSpPr/>
                  <p:nvPr/>
                </p:nvGrpSpPr>
                <p:grpSpPr>
                  <a:xfrm>
                    <a:off x="5602188" y="-924677"/>
                    <a:ext cx="3889511" cy="1444979"/>
                    <a:chOff x="5985399" y="4787128"/>
                    <a:chExt cx="3889511" cy="1444979"/>
                  </a:xfrm>
                </p:grpSpPr>
                <p:sp>
                  <p:nvSpPr>
                    <p:cNvPr id="27" name="TextBox 26"/>
                    <p:cNvSpPr txBox="1"/>
                    <p:nvPr/>
                  </p:nvSpPr>
                  <p:spPr>
                    <a:xfrm>
                      <a:off x="6552645" y="5447277"/>
                      <a:ext cx="3322265" cy="78483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4500" dirty="0">
                          <a:latin typeface="Yu Gothic" charset="-128"/>
                          <a:ea typeface="Yu Gothic" charset="-128"/>
                          <a:cs typeface="Yu Gothic" charset="-128"/>
                        </a:rPr>
                        <a:t>s</a:t>
                      </a:r>
                      <a:r>
                        <a:rPr lang="en-US" sz="4500" dirty="0" smtClean="0">
                          <a:latin typeface="Yu Gothic" charset="-128"/>
                          <a:ea typeface="Yu Gothic" charset="-128"/>
                          <a:cs typeface="Yu Gothic" charset="-128"/>
                        </a:rPr>
                        <a:t>ingle value</a:t>
                      </a:r>
                      <a:endParaRPr lang="en-US" sz="4500" dirty="0">
                        <a:latin typeface="Yu Gothic" charset="-128"/>
                        <a:ea typeface="Yu Gothic" charset="-128"/>
                        <a:cs typeface="Yu Gothic" charset="-128"/>
                      </a:endParaRPr>
                    </a:p>
                  </p:txBody>
                </p:sp>
                <p:sp>
                  <p:nvSpPr>
                    <p:cNvPr id="28" name="Oval 27"/>
                    <p:cNvSpPr/>
                    <p:nvPr/>
                  </p:nvSpPr>
                  <p:spPr>
                    <a:xfrm>
                      <a:off x="5985399" y="4914902"/>
                      <a:ext cx="517401" cy="517401"/>
                    </a:xfrm>
                    <a:prstGeom prst="ellipse">
                      <a:avLst/>
                    </a:prstGeom>
                    <a:solidFill>
                      <a:srgbClr val="43A0C3"/>
                    </a:solidFill>
                    <a:ln>
                      <a:solidFill>
                        <a:srgbClr val="43A0C3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mc:AlternateContent xmlns:mc="http://schemas.openxmlformats.org/markup-compatibility/2006" xmlns:a14="http://schemas.microsoft.com/office/drawing/2010/main">
                  <mc:Choice Requires="a14">
                    <p:sp>
                      <p:nvSpPr>
                        <p:cNvPr id="29" name="TextBox 28"/>
                        <p:cNvSpPr txBox="1"/>
                        <p:nvPr/>
                      </p:nvSpPr>
                      <p:spPr>
                        <a:xfrm>
                          <a:off x="6552644" y="4787128"/>
                          <a:ext cx="660738" cy="784830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l-GR" sz="450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Γ</m:t>
                                </m:r>
                                <m:r>
                                  <a:rPr lang="el-GR" sz="450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𝜔</m:t>
                                </m:r>
                              </m:oMath>
                            </m:oMathPara>
                          </a14:m>
                          <a:endParaRPr lang="en-US" sz="4500" dirty="0">
                            <a:latin typeface="Yu Gothic" charset="-128"/>
                            <a:ea typeface="Yu Gothic" charset="-128"/>
                            <a:cs typeface="Yu Gothic" charset="-128"/>
                          </a:endParaRPr>
                        </a:p>
                      </p:txBody>
                    </p:sp>
                  </mc:Choice>
                  <mc:Fallback xmlns="">
                    <p:sp>
                      <p:nvSpPr>
                        <p:cNvPr id="29" name="TextBox 28"/>
                        <p:cNvSpPr txBox="1">
                          <a:spLocks noRot="1" noChangeAspect="1" noMove="1" noResize="1" noEditPoints="1" noAdjustHandles="1" noChangeArrowheads="1" noChangeShapeType="1" noTextEdit="1"/>
                        </p:cNvSpPr>
                        <p:nvPr/>
                      </p:nvSpPr>
                      <p:spPr>
                        <a:xfrm>
                          <a:off x="6552644" y="4787128"/>
                          <a:ext cx="660738" cy="784830"/>
                        </a:xfrm>
                        <a:prstGeom prst="rect">
                          <a:avLst/>
                        </a:prstGeom>
                        <a:blipFill rotWithShape="0">
                          <a:blip r:embed="rId8"/>
                          <a:stretch>
                            <a:fillRect r="-18349"/>
                          </a:stretch>
                        </a:blipFill>
                      </p:spPr>
                      <p:txBody>
                        <a:bodyPr/>
                        <a:lstStyle/>
                        <a:p>
                          <a:r>
                            <a:rPr lang="en-US">
                              <a:noFill/>
                            </a:rPr>
                            <a:t> </a:t>
                          </a:r>
                        </a:p>
                      </p:txBody>
                    </p:sp>
                  </mc:Fallback>
                </mc:AlternateContent>
              </p:grp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26" name="TextBox 25"/>
                      <p:cNvSpPr txBox="1"/>
                      <p:nvPr/>
                    </p:nvSpPr>
                    <p:spPr>
                      <a:xfrm>
                        <a:off x="5324747" y="-1588705"/>
                        <a:ext cx="2764772" cy="78483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14:m>
                          <m:oMath xmlns:m="http://schemas.openxmlformats.org/officeDocument/2006/math">
                            <m:r>
                              <a:rPr lang="el-GR" sz="45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𝜔</m:t>
                            </m:r>
                          </m:oMath>
                        </a14:m>
                        <a:r>
                          <a:rPr lang="en-US" sz="4500" dirty="0" smtClean="0">
                            <a:latin typeface="Yu Gothic" charset="-128"/>
                            <a:ea typeface="Yu Gothic" charset="-128"/>
                            <a:cs typeface="Yu Gothic" charset="-128"/>
                          </a:rPr>
                          <a:t> value</a:t>
                        </a:r>
                        <a:endParaRPr lang="en-US" sz="4500" dirty="0">
                          <a:latin typeface="Yu Gothic" charset="-128"/>
                          <a:ea typeface="Yu Gothic" charset="-128"/>
                          <a:cs typeface="Yu Gothic" charset="-128"/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26" name="TextBox 25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324747" y="-1588705"/>
                        <a:ext cx="2764772" cy="784830"/>
                      </a:xfrm>
                      <a:prstGeom prst="rect">
                        <a:avLst/>
                      </a:prstGeom>
                      <a:blipFill rotWithShape="0">
                        <a:blip r:embed="rId9"/>
                        <a:stretch>
                          <a:fillRect t="-17188" b="-38281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9" name="TextBox 38"/>
                    <p:cNvSpPr txBox="1"/>
                    <p:nvPr/>
                  </p:nvSpPr>
                  <p:spPr>
                    <a:xfrm>
                      <a:off x="5828486" y="4457508"/>
                      <a:ext cx="2193101" cy="78483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14:m>
                        <m:oMath xmlns:m="http://schemas.openxmlformats.org/officeDocument/2006/math">
                          <m:r>
                            <a:rPr lang="el-GR" sz="4500" i="1" smtClean="0">
                              <a:latin typeface="Cambria Math" charset="0"/>
                              <a:ea typeface="Yu Gothic" charset="-128"/>
                              <a:cs typeface="Yu Gothic" charset="-128"/>
                            </a:rPr>
                            <m:t>𝜔</m:t>
                          </m:r>
                        </m:oMath>
                      </a14:m>
                      <a:r>
                        <a:rPr lang="en-US" sz="4500" dirty="0" smtClean="0">
                          <a:latin typeface="Yu Gothic" charset="-128"/>
                          <a:ea typeface="Yu Gothic" charset="-128"/>
                          <a:cs typeface="Yu Gothic" charset="-128"/>
                        </a:rPr>
                        <a:t> value</a:t>
                      </a:r>
                      <a:endParaRPr lang="en-US" sz="4500" dirty="0">
                        <a:latin typeface="Yu Gothic" charset="-128"/>
                        <a:ea typeface="Yu Gothic" charset="-128"/>
                        <a:cs typeface="Yu Gothic" charset="-128"/>
                      </a:endParaRPr>
                    </a:p>
                  </p:txBody>
                </p:sp>
              </mc:Choice>
              <mc:Fallback xmlns="">
                <p:sp>
                  <p:nvSpPr>
                    <p:cNvPr id="39" name="TextBox 3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828486" y="4457508"/>
                      <a:ext cx="2193101" cy="784830"/>
                    </a:xfrm>
                    <a:prstGeom prst="rect">
                      <a:avLst/>
                    </a:prstGeom>
                    <a:blipFill rotWithShape="0">
                      <a:blip r:embed="rId10"/>
                      <a:stretch>
                        <a:fillRect t="-16279" r="-11142" b="-3798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38" name="Triangle 37"/>
              <p:cNvSpPr/>
              <p:nvPr/>
            </p:nvSpPr>
            <p:spPr>
              <a:xfrm>
                <a:off x="-4792270" y="-370491"/>
                <a:ext cx="569685" cy="491108"/>
              </a:xfrm>
              <a:prstGeom prst="triangle">
                <a:avLst/>
              </a:prstGeom>
              <a:solidFill>
                <a:srgbClr val="FA84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52351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9F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169" y="247726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Decay to stationary state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13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322034" y="-1846773"/>
            <a:ext cx="14635928" cy="6761743"/>
            <a:chOff x="-322034" y="-1846773"/>
            <a:chExt cx="14635928" cy="676174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27" t="7753" b="20811"/>
            <a:stretch/>
          </p:blipFill>
          <p:spPr>
            <a:xfrm>
              <a:off x="455075" y="472267"/>
              <a:ext cx="9716894" cy="4034943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244613" y="-3127"/>
              <a:ext cx="9167627" cy="41760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9406052" y="-1808673"/>
              <a:ext cx="1247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>
                  <a:latin typeface="Yu Gothic" charset="-128"/>
                  <a:ea typeface="Yu Gothic" charset="-128"/>
                  <a:cs typeface="Yu Gothic" charset="-128"/>
                </a:rPr>
                <a:t>Site in HA</a:t>
              </a:r>
              <a:endParaRPr lang="en-US" i="1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8" name="TextBox 27"/>
                <p:cNvSpPr txBox="1"/>
                <p:nvPr/>
              </p:nvSpPr>
              <p:spPr>
                <a:xfrm>
                  <a:off x="9418752" y="298046"/>
                  <a:ext cx="223509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i="1" dirty="0" smtClean="0">
                      <a:latin typeface="Yu Gothic" charset="-128"/>
                      <a:ea typeface="Yu Gothic" charset="-128"/>
                      <a:cs typeface="Yu Gothic" charset="-128"/>
                    </a:rPr>
                    <a:t>Implied </a:t>
                  </a:r>
                  <a:r>
                    <a:rPr lang="en-US" i="1" dirty="0" err="1">
                      <a:latin typeface="Yu Gothic" charset="-128"/>
                      <a:ea typeface="Yu Gothic" charset="-128"/>
                      <a:cs typeface="Yu Gothic" charset="-128"/>
                    </a:rPr>
                    <a:t>d</a:t>
                  </a:r>
                  <a:r>
                    <a:rPr lang="en-US" i="1" dirty="0" smtClean="0">
                      <a:latin typeface="Yu Gothic" charset="-128"/>
                      <a:ea typeface="Yu Gothic" charset="-128"/>
                      <a:cs typeface="Yu Gothic" charset="-128"/>
                    </a:rPr>
                    <a:t>N/dS (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charset="0"/>
                              <a:ea typeface="Yu Gothic" charset="-128"/>
                              <a:cs typeface="Yu Gothic" charset="-128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𝜔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Yu Gothic" charset="-128"/>
                              <a:cs typeface="Yu Gothic" charset="-128"/>
                            </a:rPr>
                            <m:t>𝑟</m:t>
                          </m:r>
                        </m:sub>
                      </m:sSub>
                    </m:oMath>
                  </a14:m>
                  <a:r>
                    <a:rPr lang="en-US" i="1" dirty="0" smtClean="0">
                      <a:latin typeface="Yu Gothic" charset="-128"/>
                      <a:ea typeface="Yu Gothic" charset="-128"/>
                      <a:cs typeface="Yu Gothic" charset="-128"/>
                    </a:rPr>
                    <a:t>)</a:t>
                  </a:r>
                  <a:endParaRPr lang="en-US" i="1" dirty="0">
                    <a:latin typeface="Yu Gothic" charset="-128"/>
                    <a:ea typeface="Yu Gothic" charset="-128"/>
                    <a:cs typeface="Yu Gothic" charset="-128"/>
                  </a:endParaRPr>
                </a:p>
              </p:txBody>
            </p:sp>
          </mc:Choice>
          <mc:Fallback>
            <p:sp>
              <p:nvSpPr>
                <p:cNvPr id="28" name="TextBox 2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418752" y="298046"/>
                  <a:ext cx="2235099" cy="369332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2180" t="-10000" r="-1907" b="-26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TextBox 13"/>
            <p:cNvSpPr txBox="1"/>
            <p:nvPr/>
          </p:nvSpPr>
          <p:spPr>
            <a:xfrm>
              <a:off x="2079280" y="4437916"/>
              <a:ext cx="6697667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500" dirty="0" smtClean="0">
                  <a:latin typeface="Yu Gothic" charset="-128"/>
                  <a:ea typeface="Yu Gothic" charset="-128"/>
                  <a:cs typeface="Yu Gothic" charset="-128"/>
                </a:rPr>
                <a:t>Branch length (codon substitutions per site)</a:t>
              </a:r>
              <a:endParaRPr lang="en-US" sz="2500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 rot="16200000">
              <a:off x="-1418692" y="1867597"/>
              <a:ext cx="305508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 smtClean="0">
                  <a:latin typeface="Yu Gothic" charset="-128"/>
                  <a:ea typeface="Yu Gothic" charset="-128"/>
                  <a:cs typeface="Yu Gothic" charset="-128"/>
                </a:rPr>
                <a:t>Expected pairwise </a:t>
              </a:r>
              <a:r>
                <a:rPr lang="en-US" sz="2500" smtClean="0">
                  <a:latin typeface="Yu Gothic" charset="-128"/>
                  <a:ea typeface="Yu Gothic" charset="-128"/>
                  <a:cs typeface="Yu Gothic" charset="-128"/>
                </a:rPr>
                <a:t>amino-acid identity</a:t>
              </a:r>
              <a:endParaRPr lang="en-US" sz="2500" dirty="0">
                <a:latin typeface="Yu Gothic" charset="-128"/>
                <a:ea typeface="Yu Gothic" charset="-128"/>
                <a:cs typeface="Yu Gothic" charset="-128"/>
              </a:endParaRPr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10210067" y="1378060"/>
              <a:ext cx="4103827" cy="1809304"/>
              <a:chOff x="5172736" y="5302733"/>
              <a:chExt cx="4103827" cy="1809304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5172736" y="5302733"/>
                <a:ext cx="104067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b="1" dirty="0" smtClean="0">
                    <a:latin typeface="Yu Gothic" charset="-128"/>
                    <a:ea typeface="Yu Gothic" charset="-128"/>
                    <a:cs typeface="Yu Gothic" charset="-128"/>
                  </a:rPr>
                  <a:t>Model</a:t>
                </a:r>
                <a:endParaRPr lang="en-US" sz="2200" b="1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grpSp>
            <p:nvGrpSpPr>
              <p:cNvPr id="32" name="Group 31"/>
              <p:cNvGrpSpPr/>
              <p:nvPr/>
            </p:nvGrpSpPr>
            <p:grpSpPr>
              <a:xfrm>
                <a:off x="5298482" y="5669408"/>
                <a:ext cx="3978081" cy="1442629"/>
                <a:chOff x="5298482" y="5669408"/>
                <a:chExt cx="3978081" cy="1442629"/>
              </a:xfrm>
            </p:grpSpPr>
            <p:grpSp>
              <p:nvGrpSpPr>
                <p:cNvPr id="2" name="Group 1"/>
                <p:cNvGrpSpPr/>
                <p:nvPr/>
              </p:nvGrpSpPr>
              <p:grpSpPr>
                <a:xfrm>
                  <a:off x="5298482" y="5669408"/>
                  <a:ext cx="1323552" cy="430887"/>
                  <a:chOff x="3547732" y="5860896"/>
                  <a:chExt cx="1323552" cy="430887"/>
                </a:xfrm>
              </p:grpSpPr>
              <p:sp>
                <p:nvSpPr>
                  <p:cNvPr id="35" name="Rectangle 34"/>
                  <p:cNvSpPr/>
                  <p:nvPr/>
                </p:nvSpPr>
                <p:spPr>
                  <a:xfrm>
                    <a:off x="3547732" y="5919557"/>
                    <a:ext cx="274964" cy="274964"/>
                  </a:xfrm>
                  <a:prstGeom prst="rect">
                    <a:avLst/>
                  </a:prstGeom>
                  <a:solidFill>
                    <a:srgbClr val="B5292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3758479" y="5860896"/>
                    <a:ext cx="1112805" cy="43088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200" dirty="0" err="1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ExpCM</a:t>
                    </a:r>
                    <a:endParaRPr lang="en-US" sz="2200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p:grpSp>
            <p:grpSp>
              <p:nvGrpSpPr>
                <p:cNvPr id="29" name="Group 28"/>
                <p:cNvGrpSpPr/>
                <p:nvPr/>
              </p:nvGrpSpPr>
              <p:grpSpPr>
                <a:xfrm>
                  <a:off x="5298482" y="6681150"/>
                  <a:ext cx="3978081" cy="430887"/>
                  <a:chOff x="4512619" y="6248418"/>
                  <a:chExt cx="3978081" cy="430887"/>
                </a:xfrm>
              </p:grpSpPr>
              <p:sp>
                <p:nvSpPr>
                  <p:cNvPr id="36" name="Rectangle 35"/>
                  <p:cNvSpPr/>
                  <p:nvPr/>
                </p:nvSpPr>
                <p:spPr>
                  <a:xfrm>
                    <a:off x="4512619" y="6311760"/>
                    <a:ext cx="274964" cy="274964"/>
                  </a:xfrm>
                  <a:prstGeom prst="rect">
                    <a:avLst/>
                  </a:prstGeom>
                  <a:solidFill>
                    <a:srgbClr val="FA842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1" name="TextBox 40"/>
                      <p:cNvSpPr txBox="1"/>
                      <p:nvPr/>
                    </p:nvSpPr>
                    <p:spPr>
                      <a:xfrm>
                        <a:off x="4738519" y="6248418"/>
                        <a:ext cx="3752181" cy="43088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2200" dirty="0" smtClean="0">
                            <a:latin typeface="Yu Gothic" charset="-128"/>
                            <a:ea typeface="Yu Gothic" charset="-128"/>
                            <a:cs typeface="Yu Gothic" charset="-128"/>
                          </a:rPr>
                          <a:t>GY94 + implied dN/dS (</a:t>
                        </a:r>
                        <a14:m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2200" i="1" smtClean="0">
                                    <a:latin typeface="Cambria Math" charset="0"/>
                                    <a:ea typeface="Yu Gothic" charset="-128"/>
                                    <a:cs typeface="Yu Gothic" charset="-128"/>
                                  </a:rPr>
                                </m:ctrlPr>
                              </m:sSubPr>
                              <m:e>
                                <m:r>
                                  <a:rPr lang="en-US" sz="220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sz="2200" b="0" i="1" smtClean="0">
                                    <a:latin typeface="Cambria Math" charset="0"/>
                                    <a:ea typeface="Yu Gothic" charset="-128"/>
                                    <a:cs typeface="Yu Gothic" charset="-128"/>
                                  </a:rPr>
                                  <m:t>𝑟</m:t>
                                </m:r>
                              </m:sub>
                            </m:sSub>
                          </m:oMath>
                        </a14:m>
                        <a:r>
                          <a:rPr lang="en-US" sz="2200" dirty="0" smtClean="0">
                            <a:latin typeface="Yu Gothic" charset="-128"/>
                            <a:ea typeface="Yu Gothic" charset="-128"/>
                            <a:cs typeface="Yu Gothic" charset="-128"/>
                          </a:rPr>
                          <a:t>)</a:t>
                        </a:r>
                        <a:endParaRPr lang="en-US" sz="2200" dirty="0">
                          <a:latin typeface="Yu Gothic" charset="-128"/>
                          <a:ea typeface="Yu Gothic" charset="-128"/>
                          <a:cs typeface="Yu Gothic" charset="-128"/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41" name="TextBox 40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738519" y="6248418"/>
                        <a:ext cx="3752181" cy="430887"/>
                      </a:xfrm>
                      <a:prstGeom prst="rect">
                        <a:avLst/>
                      </a:prstGeom>
                      <a:blipFill rotWithShape="0">
                        <a:blip r:embed="rId5"/>
                        <a:stretch>
                          <a:fillRect l="-2110" t="-9859" r="-1136" b="-2816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grpSp>
              <p:nvGrpSpPr>
                <p:cNvPr id="15" name="Group 14"/>
                <p:cNvGrpSpPr/>
                <p:nvPr/>
              </p:nvGrpSpPr>
              <p:grpSpPr>
                <a:xfrm>
                  <a:off x="5298482" y="6007714"/>
                  <a:ext cx="1097528" cy="430887"/>
                  <a:chOff x="4574302" y="5854546"/>
                  <a:chExt cx="1097528" cy="430887"/>
                </a:xfrm>
              </p:grpSpPr>
              <p:sp>
                <p:nvSpPr>
                  <p:cNvPr id="37" name="Rectangle 36"/>
                  <p:cNvSpPr/>
                  <p:nvPr/>
                </p:nvSpPr>
                <p:spPr>
                  <a:xfrm>
                    <a:off x="4574302" y="5919557"/>
                    <a:ext cx="274964" cy="274964"/>
                  </a:xfrm>
                  <a:prstGeom prst="rect">
                    <a:avLst/>
                  </a:prstGeom>
                  <a:solidFill>
                    <a:srgbClr val="439FC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4785049" y="5854546"/>
                    <a:ext cx="886781" cy="43088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2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GY94</a:t>
                    </a:r>
                    <a:endParaRPr lang="en-US" sz="2200" dirty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p:grpSp>
            <p:grpSp>
              <p:nvGrpSpPr>
                <p:cNvPr id="27" name="Group 26"/>
                <p:cNvGrpSpPr/>
                <p:nvPr/>
              </p:nvGrpSpPr>
              <p:grpSpPr>
                <a:xfrm>
                  <a:off x="5298482" y="6346020"/>
                  <a:ext cx="1823498" cy="430887"/>
                  <a:chOff x="6003223" y="5848196"/>
                  <a:chExt cx="1823498" cy="430887"/>
                </a:xfrm>
              </p:grpSpPr>
              <p:sp>
                <p:nvSpPr>
                  <p:cNvPr id="38" name="Rectangle 37"/>
                  <p:cNvSpPr/>
                  <p:nvPr/>
                </p:nvSpPr>
                <p:spPr>
                  <a:xfrm>
                    <a:off x="6003223" y="5919557"/>
                    <a:ext cx="274964" cy="274964"/>
                  </a:xfrm>
                  <a:prstGeom prst="rect">
                    <a:avLst/>
                  </a:prstGeom>
                  <a:solidFill>
                    <a:srgbClr val="75A88D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43" name="TextBox 42"/>
                      <p:cNvSpPr txBox="1"/>
                      <p:nvPr/>
                    </p:nvSpPr>
                    <p:spPr>
                      <a:xfrm>
                        <a:off x="6213972" y="5848196"/>
                        <a:ext cx="1612749" cy="43088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2200" dirty="0" smtClean="0">
                            <a:latin typeface="Yu Gothic" charset="-128"/>
                            <a:ea typeface="Yu Gothic" charset="-128"/>
                            <a:cs typeface="Yu Gothic" charset="-128"/>
                          </a:rPr>
                          <a:t>GY94 + </a:t>
                        </a:r>
                        <a14:m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el-GR" sz="22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Γ</m:t>
                            </m:r>
                            <m:r>
                              <a:rPr lang="el-GR" sz="220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𝜔</m:t>
                            </m:r>
                          </m:oMath>
                        </a14:m>
                        <a:endParaRPr lang="en-US" sz="2200" dirty="0">
                          <a:latin typeface="Yu Gothic" charset="-128"/>
                          <a:ea typeface="Yu Gothic" charset="-128"/>
                          <a:cs typeface="Yu Gothic" charset="-128"/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43" name="TextBox 42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6213972" y="5848196"/>
                        <a:ext cx="1612749" cy="430887"/>
                      </a:xfrm>
                      <a:prstGeom prst="rect">
                        <a:avLst/>
                      </a:prstGeom>
                      <a:blipFill rotWithShape="0">
                        <a:blip r:embed="rId6"/>
                        <a:stretch>
                          <a:fillRect l="-4924" t="-9859" b="-28169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</p:grpSp>
        </p:grpSp>
        <p:grpSp>
          <p:nvGrpSpPr>
            <p:cNvPr id="47" name="Group 46"/>
            <p:cNvGrpSpPr/>
            <p:nvPr/>
          </p:nvGrpSpPr>
          <p:grpSpPr>
            <a:xfrm>
              <a:off x="3271855" y="-1817157"/>
              <a:ext cx="628698" cy="2558434"/>
              <a:chOff x="3271855" y="-1783273"/>
              <a:chExt cx="628698" cy="2558434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3271855" y="376385"/>
                <a:ext cx="6286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0.46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365631" y="-1783273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17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pic>
            <p:nvPicPr>
              <p:cNvPr id="45" name="Picture 44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661" r="74665"/>
              <a:stretch/>
            </p:blipFill>
            <p:spPr>
              <a:xfrm>
                <a:off x="3406629" y="-1617984"/>
                <a:ext cx="422973" cy="2393145"/>
              </a:xfrm>
              <a:prstGeom prst="rect">
                <a:avLst/>
              </a:prstGeom>
            </p:spPr>
          </p:pic>
        </p:grpSp>
        <p:grpSp>
          <p:nvGrpSpPr>
            <p:cNvPr id="67" name="Group 66"/>
            <p:cNvGrpSpPr/>
            <p:nvPr/>
          </p:nvGrpSpPr>
          <p:grpSpPr>
            <a:xfrm>
              <a:off x="5113765" y="-1823332"/>
              <a:ext cx="628698" cy="2564609"/>
              <a:chOff x="5113765" y="-1783273"/>
              <a:chExt cx="628698" cy="2564609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5113765" y="370771"/>
                <a:ext cx="6286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0.36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5203744" y="-1783273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28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pic>
            <p:nvPicPr>
              <p:cNvPr id="60" name="Picture 59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907" r="57994"/>
              <a:stretch/>
            </p:blipFill>
            <p:spPr>
              <a:xfrm>
                <a:off x="5204268" y="-1611809"/>
                <a:ext cx="409207" cy="2393145"/>
              </a:xfrm>
              <a:prstGeom prst="rect">
                <a:avLst/>
              </a:prstGeom>
            </p:spPr>
          </p:pic>
        </p:grpSp>
        <p:grpSp>
          <p:nvGrpSpPr>
            <p:cNvPr id="46" name="Group 45"/>
            <p:cNvGrpSpPr/>
            <p:nvPr/>
          </p:nvGrpSpPr>
          <p:grpSpPr>
            <a:xfrm>
              <a:off x="1443762" y="-1800413"/>
              <a:ext cx="628698" cy="2541690"/>
              <a:chOff x="1443762" y="-1795973"/>
              <a:chExt cx="628698" cy="2541690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1443762" y="370771"/>
                <a:ext cx="6286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0.91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473418" y="-1795973"/>
                <a:ext cx="5693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209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pic>
            <p:nvPicPr>
              <p:cNvPr id="61" name="Picture 60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007" r="40319"/>
              <a:stretch/>
            </p:blipFill>
            <p:spPr>
              <a:xfrm>
                <a:off x="1546625" y="-1647428"/>
                <a:ext cx="422973" cy="2393145"/>
              </a:xfrm>
              <a:prstGeom prst="rect">
                <a:avLst/>
              </a:prstGeom>
            </p:spPr>
          </p:pic>
        </p:grpSp>
        <p:grpSp>
          <p:nvGrpSpPr>
            <p:cNvPr id="66" name="Group 65"/>
            <p:cNvGrpSpPr/>
            <p:nvPr/>
          </p:nvGrpSpPr>
          <p:grpSpPr>
            <a:xfrm>
              <a:off x="8790873" y="-1823333"/>
              <a:ext cx="628698" cy="2564610"/>
              <a:chOff x="8790873" y="-1783273"/>
              <a:chExt cx="628698" cy="2564610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8790873" y="370771"/>
                <a:ext cx="6286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0.10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8820529" y="-1783273"/>
                <a:ext cx="5693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316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pic>
            <p:nvPicPr>
              <p:cNvPr id="63" name="Picture 62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137" r="23959"/>
              <a:stretch/>
            </p:blipFill>
            <p:spPr>
              <a:xfrm>
                <a:off x="8856858" y="-1611808"/>
                <a:ext cx="404555" cy="2393145"/>
              </a:xfrm>
              <a:prstGeom prst="rect">
                <a:avLst/>
              </a:prstGeom>
            </p:spPr>
          </p:pic>
        </p:grpSp>
        <p:grpSp>
          <p:nvGrpSpPr>
            <p:cNvPr id="65" name="Group 64"/>
            <p:cNvGrpSpPr/>
            <p:nvPr/>
          </p:nvGrpSpPr>
          <p:grpSpPr>
            <a:xfrm>
              <a:off x="6938905" y="-1846773"/>
              <a:ext cx="628698" cy="2523376"/>
              <a:chOff x="6938905" y="-1783273"/>
              <a:chExt cx="628698" cy="2523376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6938905" y="370771"/>
                <a:ext cx="6286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0.14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950747" y="-1783273"/>
                <a:ext cx="5693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193</a:t>
                </a:r>
              </a:p>
            </p:txBody>
          </p:sp>
        </p:grp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320" r="40719"/>
            <a:stretch/>
          </p:blipFill>
          <p:spPr>
            <a:xfrm>
              <a:off x="7025690" y="-1690355"/>
              <a:ext cx="418953" cy="2470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8367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9F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169" y="247726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Simulations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62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212956" y="1724916"/>
            <a:ext cx="10644086" cy="3098578"/>
            <a:chOff x="-212956" y="1724916"/>
            <a:chExt cx="10644086" cy="309857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018" b="34145"/>
            <a:stretch/>
          </p:blipFill>
          <p:spPr>
            <a:xfrm>
              <a:off x="203200" y="2053652"/>
              <a:ext cx="10058400" cy="1808469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-212956" y="1724916"/>
              <a:ext cx="10644086" cy="3098578"/>
              <a:chOff x="-212956" y="1724916"/>
              <a:chExt cx="10644086" cy="3098578"/>
            </a:xfrm>
          </p:grpSpPr>
          <p:sp>
            <p:nvSpPr>
              <p:cNvPr id="3" name="TextBox 2"/>
              <p:cNvSpPr txBox="1"/>
              <p:nvPr/>
            </p:nvSpPr>
            <p:spPr>
              <a:xfrm rot="16200000">
                <a:off x="-848717" y="2572778"/>
                <a:ext cx="1917854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Actual branch length</a:t>
                </a:r>
                <a:endParaRPr lang="en-US" dirty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3286256" y="4454162"/>
                <a:ext cx="4220705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latin typeface="Yu Gothic" charset="-128"/>
                    <a:ea typeface="Yu Gothic" charset="-128"/>
                    <a:cs typeface="Yu Gothic" charset="-128"/>
                  </a:rPr>
                  <a:t>Branch length optimized by the model</a:t>
                </a: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4169092" y="3859308"/>
                <a:ext cx="997620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err="1" smtClean="0">
                    <a:latin typeface="Yu Gothic" charset="-128"/>
                    <a:ea typeface="Yu Gothic" charset="-128"/>
                    <a:cs typeface="Yu Gothic" charset="-128"/>
                  </a:rPr>
                  <a:t>ExpCM</a:t>
                </a:r>
                <a:endParaRPr lang="en-US" sz="1600" dirty="0" smtClean="0">
                  <a:latin typeface="Yu Gothic" charset="-128"/>
                  <a:ea typeface="Yu Gothic" charset="-128"/>
                  <a:cs typeface="Yu Gothic" charset="-128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TextBox 11"/>
                  <p:cNvSpPr txBox="1"/>
                  <p:nvPr/>
                </p:nvSpPr>
                <p:spPr>
                  <a:xfrm>
                    <a:off x="5560820" y="3859308"/>
                    <a:ext cx="1335550" cy="33855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err="1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ExpCM</a:t>
                    </a:r>
                    <a:r>
                      <a:rPr lang="en-US" sz="16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+</a:t>
                    </a:r>
                    <a14:m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l-GR" sz="16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Γ</m:t>
                        </m:r>
                        <m:r>
                          <a:rPr lang="el-GR" sz="16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𝜔</m:t>
                        </m:r>
                      </m:oMath>
                    </a14:m>
                    <a:endParaRPr lang="en-US" sz="1600" dirty="0" smtClean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mc:Choice>
            <mc:Fallback xmlns="">
              <p:sp>
                <p:nvSpPr>
                  <p:cNvPr id="12" name="TextBox 1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560820" y="3859308"/>
                    <a:ext cx="1335550" cy="338554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t="-5357" b="-2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5" name="TextBox 14"/>
              <p:cNvSpPr txBox="1"/>
              <p:nvPr/>
            </p:nvSpPr>
            <p:spPr>
              <a:xfrm>
                <a:off x="741962" y="3859308"/>
                <a:ext cx="1335550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Yu Gothic" charset="-128"/>
                    <a:ea typeface="Yu Gothic" charset="-128"/>
                    <a:cs typeface="Yu Gothic" charset="-128"/>
                  </a:rPr>
                  <a:t>GY94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" name="TextBox 15"/>
                  <p:cNvSpPr txBox="1"/>
                  <p:nvPr/>
                </p:nvSpPr>
                <p:spPr>
                  <a:xfrm>
                    <a:off x="2406306" y="3859308"/>
                    <a:ext cx="1335550" cy="33855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GY94 + </a:t>
                    </a:r>
                    <a14:m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l-GR" sz="16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Γ</m:t>
                        </m:r>
                        <m:r>
                          <a:rPr lang="el-GR" sz="16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𝜔</m:t>
                        </m:r>
                      </m:oMath>
                    </a14:m>
                    <a:endParaRPr lang="en-US" sz="1600" dirty="0" smtClean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mc:Choice>
            <mc:Fallback xmlns="">
              <p:sp>
                <p:nvSpPr>
                  <p:cNvPr id="16" name="TextBox 1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406306" y="3859308"/>
                    <a:ext cx="1335550" cy="338554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t="-5357" b="-2142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7" name="Rectangle 6"/>
              <p:cNvSpPr/>
              <p:nvPr/>
            </p:nvSpPr>
            <p:spPr>
              <a:xfrm>
                <a:off x="5232399" y="3854871"/>
                <a:ext cx="328421" cy="17653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6896370" y="3859308"/>
                <a:ext cx="1805368" cy="58477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err="1" smtClean="0">
                    <a:latin typeface="Yu Gothic" charset="-128"/>
                    <a:ea typeface="Yu Gothic" charset="-128"/>
                    <a:cs typeface="Yu Gothic" charset="-128"/>
                  </a:rPr>
                  <a:t>ExpCM</a:t>
                </a:r>
                <a:r>
                  <a:rPr lang="en-US" sz="1600" dirty="0" smtClean="0">
                    <a:latin typeface="Yu Gothic" charset="-128"/>
                    <a:ea typeface="Yu Gothic" charset="-128"/>
                    <a:cs typeface="Yu Gothic" charset="-128"/>
                  </a:rPr>
                  <a:t> averaged across sites</a:t>
                </a: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599607" y="1724916"/>
                <a:ext cx="9661993" cy="32873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" name="TextBox 13"/>
                  <p:cNvSpPr txBox="1"/>
                  <p:nvPr/>
                </p:nvSpPr>
                <p:spPr>
                  <a:xfrm>
                    <a:off x="8641680" y="3859308"/>
                    <a:ext cx="1789450" cy="58477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err="1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ExpCM</a:t>
                    </a:r>
                    <a:r>
                      <a:rPr lang="en-US" sz="1600" dirty="0" smtClean="0">
                        <a:latin typeface="Yu Gothic" charset="-128"/>
                        <a:ea typeface="Yu Gothic" charset="-128"/>
                        <a:cs typeface="Yu Gothic" charset="-128"/>
                      </a:rPr>
                      <a:t> averaged across sites+</a:t>
                    </a:r>
                    <a14:m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l-GR" sz="16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Γ</m:t>
                        </m:r>
                        <m:r>
                          <a:rPr lang="el-GR" sz="1600" i="1" smtClean="0">
                            <a:latin typeface="Cambria Math" charset="0"/>
                            <a:ea typeface="Yu Gothic" charset="-128"/>
                            <a:cs typeface="Yu Gothic" charset="-128"/>
                          </a:rPr>
                          <m:t>𝜔</m:t>
                        </m:r>
                      </m:oMath>
                    </a14:m>
                    <a:endParaRPr lang="en-US" sz="1600" dirty="0" smtClean="0">
                      <a:latin typeface="Yu Gothic" charset="-128"/>
                      <a:ea typeface="Yu Gothic" charset="-128"/>
                      <a:cs typeface="Yu Gothic" charset="-128"/>
                    </a:endParaRPr>
                  </a:p>
                </p:txBody>
              </p:sp>
            </mc:Choice>
            <mc:Fallback xmlns="">
              <p:sp>
                <p:nvSpPr>
                  <p:cNvPr id="14" name="TextBox 1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641680" y="3859308"/>
                    <a:ext cx="1789450" cy="584775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683" t="-3125" r="-5119" b="-125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2054333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40184</TotalTime>
  <Words>302</Words>
  <Application>Microsoft Macintosh PowerPoint</Application>
  <PresentationFormat>Widescreen</PresentationFormat>
  <Paragraphs>103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Cambria Math</vt:lpstr>
      <vt:lpstr>Yu Gothic</vt:lpstr>
      <vt:lpstr>Arial</vt:lpstr>
      <vt:lpstr>Office Theme</vt:lpstr>
      <vt:lpstr>Experimentally Informed Site-Specific Substitution Models Substantially Deepen Divergence Estimates </vt:lpstr>
      <vt:lpstr>Notes</vt:lpstr>
      <vt:lpstr>MAIN FIGURES</vt:lpstr>
      <vt:lpstr>Model feature comparison</vt:lpstr>
      <vt:lpstr>PowerPoint Presentation</vt:lpstr>
      <vt:lpstr>Decay to stationary state</vt:lpstr>
      <vt:lpstr>PowerPoint Presentation</vt:lpstr>
      <vt:lpstr>Simulations</vt:lpstr>
      <vt:lpstr>PowerPoint Presentation</vt:lpstr>
      <vt:lpstr>Model Comparison Trees</vt:lpstr>
      <vt:lpstr>PowerPoint Presentation</vt:lpstr>
      <vt:lpstr>Competing effects</vt:lpstr>
      <vt:lpstr>PowerPoint Presentation</vt:lpstr>
      <vt:lpstr>`phylobayes`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Experimentally Informed Site-Specific Substitution Models Substantially Deepen Divergence Estimates </dc:title>
  <dc:creator>Sarah K. Hilton</dc:creator>
  <cp:lastModifiedBy>Sarah K. Hilton</cp:lastModifiedBy>
  <cp:revision>202</cp:revision>
  <dcterms:created xsi:type="dcterms:W3CDTF">2017-11-03T19:06:03Z</dcterms:created>
  <dcterms:modified xsi:type="dcterms:W3CDTF">2018-02-28T22:21:52Z</dcterms:modified>
</cp:coreProperties>
</file>